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1" r:id="rId1"/>
    <p:sldMasterId id="2147483961" r:id="rId2"/>
    <p:sldMasterId id="2147483971" r:id="rId3"/>
    <p:sldMasterId id="2147483984" r:id="rId4"/>
  </p:sldMasterIdLst>
  <p:notesMasterIdLst>
    <p:notesMasterId r:id="rId27"/>
  </p:notesMasterIdLst>
  <p:handoutMasterIdLst>
    <p:handoutMasterId r:id="rId28"/>
  </p:handoutMasterIdLst>
  <p:sldIdLst>
    <p:sldId id="263" r:id="rId5"/>
    <p:sldId id="274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81" r:id="rId15"/>
    <p:sldId id="282" r:id="rId16"/>
    <p:sldId id="283" r:id="rId17"/>
    <p:sldId id="284" r:id="rId18"/>
    <p:sldId id="277" r:id="rId19"/>
    <p:sldId id="297" r:id="rId20"/>
    <p:sldId id="298" r:id="rId21"/>
    <p:sldId id="299" r:id="rId22"/>
    <p:sldId id="285" r:id="rId23"/>
    <p:sldId id="286" r:id="rId24"/>
    <p:sldId id="287" r:id="rId25"/>
    <p:sldId id="257" r:id="rId26"/>
  </p:sldIdLst>
  <p:sldSz cx="9144000" cy="6858000" type="screen4x3"/>
  <p:notesSz cx="6797675" cy="987266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DE4FF"/>
    <a:srgbClr val="72B9CF"/>
    <a:srgbClr val="524471"/>
    <a:srgbClr val="538494"/>
    <a:srgbClr val="3A595B"/>
    <a:srgbClr val="D40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1309" autoAdjust="0"/>
  </p:normalViewPr>
  <p:slideViewPr>
    <p:cSldViewPr showGuides="1">
      <p:cViewPr>
        <p:scale>
          <a:sx n="80" d="100"/>
          <a:sy n="80" d="100"/>
        </p:scale>
        <p:origin x="-564" y="216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16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38" d="100"/>
          <a:sy n="138" d="100"/>
        </p:scale>
        <p:origin x="-5128" y="-11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FI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invertIfNegative val="0"/>
          <c:cat>
            <c:strRef>
              <c:f>Blad1!$A$2:$A$3</c:f>
              <c:strCache>
                <c:ptCount val="2"/>
                <c:pt idx="0">
                  <c:v>Hela SLS arkiv 709 320 fotografier</c:v>
                </c:pt>
                <c:pt idx="1">
                  <c:v>ÖTA 223 568 fotografier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658564</c:v>
                </c:pt>
                <c:pt idx="1">
                  <c:v>188850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Digitalt</c:v>
                </c:pt>
              </c:strCache>
            </c:strRef>
          </c:tx>
          <c:invertIfNegative val="0"/>
          <c:cat>
            <c:strRef>
              <c:f>Blad1!$A$2:$A$3</c:f>
              <c:strCache>
                <c:ptCount val="2"/>
                <c:pt idx="0">
                  <c:v>Hela SLS arkiv 709 320 fotografier</c:v>
                </c:pt>
                <c:pt idx="1">
                  <c:v>ÖTA 223 568 fotografier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50756</c:v>
                </c:pt>
                <c:pt idx="1">
                  <c:v>34718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859200"/>
        <c:axId val="69860736"/>
      </c:barChart>
      <c:catAx>
        <c:axId val="69859200"/>
        <c:scaling>
          <c:orientation val="minMax"/>
        </c:scaling>
        <c:delete val="0"/>
        <c:axPos val="b"/>
        <c:majorTickMark val="out"/>
        <c:minorTickMark val="none"/>
        <c:tickLblPos val="nextTo"/>
        <c:crossAx val="69860736"/>
        <c:crosses val="autoZero"/>
        <c:auto val="1"/>
        <c:lblAlgn val="ctr"/>
        <c:lblOffset val="100"/>
        <c:noMultiLvlLbl val="0"/>
      </c:catAx>
      <c:valAx>
        <c:axId val="6986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8592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FI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Finns digitalt</c:v>
                </c:pt>
              </c:strCache>
            </c:strRef>
          </c:tx>
          <c:invertIfNegative val="0"/>
          <c:cat>
            <c:strRef>
              <c:f>Blad1!$A$2</c:f>
              <c:strCache>
                <c:ptCount val="1"/>
                <c:pt idx="0">
                  <c:v>Fotografier i SLS arkiv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50756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Tillgängligt på nätet</c:v>
                </c:pt>
              </c:strCache>
            </c:strRef>
          </c:tx>
          <c:invertIfNegative val="0"/>
          <c:cat>
            <c:strRef>
              <c:f>Blad1!$A$2</c:f>
              <c:strCache>
                <c:ptCount val="1"/>
                <c:pt idx="0">
                  <c:v>Fotografier i SLS arkiv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2731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171136"/>
        <c:axId val="74172672"/>
      </c:barChart>
      <c:catAx>
        <c:axId val="74171136"/>
        <c:scaling>
          <c:orientation val="minMax"/>
        </c:scaling>
        <c:delete val="0"/>
        <c:axPos val="b"/>
        <c:majorTickMark val="out"/>
        <c:minorTickMark val="none"/>
        <c:tickLblPos val="nextTo"/>
        <c:crossAx val="74172672"/>
        <c:crosses val="autoZero"/>
        <c:auto val="1"/>
        <c:lblAlgn val="ctr"/>
        <c:lblOffset val="100"/>
        <c:noMultiLvlLbl val="0"/>
      </c:catAx>
      <c:valAx>
        <c:axId val="7417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1711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BB8F810D-EDA8-4838-8589-706C89CCF2E5}" type="datetimeFigureOut">
              <a:rPr lang="fi-FI"/>
              <a:pPr/>
              <a:t>18.2.2015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AF9F6745-A24E-4ADA-8BDD-7307578A0031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3807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446DF751-CB06-4B23-9ACB-49AB69BF6CA6}" type="datetimeFigureOut">
              <a:rPr lang="fi-FI"/>
              <a:pPr/>
              <a:t>18.2.2015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FAE1D92D-C67B-4829-8E20-F9CB0590B10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6587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FI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1A8D3A-8D62-4BD6-9222-7A79F9B5D37C}" type="slidenum">
              <a:rPr lang="fi-FI"/>
              <a:pPr eaLnBrk="1" hangingPunct="1"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101F1B1-2161-4171-9101-21C13191718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593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101F1B1-2161-4171-9101-21C13191718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74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101F1B1-2161-4171-9101-21C13191718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29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101F1B1-2161-4171-9101-21C13191718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6743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body"/>
          </p:nvPr>
        </p:nvSpPr>
        <p:spPr>
          <a:xfrm>
            <a:off x="679320" y="4721469"/>
            <a:ext cx="5438520" cy="4442956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sv-FI" sz="1200" dirty="0" smtClean="0"/>
          </a:p>
        </p:txBody>
      </p:sp>
      <p:sp>
        <p:nvSpPr>
          <p:cNvPr id="338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81E1F1-D161-41E1-A141-21D13171B1B1}" type="slidenum">
              <a:rPr lang="en-US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body"/>
          </p:nvPr>
        </p:nvSpPr>
        <p:spPr>
          <a:xfrm>
            <a:off x="679321" y="4689608"/>
            <a:ext cx="5311440" cy="5430995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100" dirty="0" smtClean="0"/>
          </a:p>
        </p:txBody>
      </p:sp>
      <p:sp>
        <p:nvSpPr>
          <p:cNvPr id="344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11171F1-7141-41E1-A181-31B1B1610101}" type="slidenum">
              <a:rPr lang="en-US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101F1B1-2161-4171-9101-21C13191718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3421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FI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101F1B1-2161-4171-9101-21C13191718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852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101F1B1-2161-4171-9101-21C13191718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2697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101F1B1-2161-4171-9101-21C13191718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841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" y="4005064"/>
            <a:ext cx="8208000" cy="900000"/>
          </a:xfrm>
        </p:spPr>
        <p:txBody>
          <a:bodyPr/>
          <a:lstStyle>
            <a:lvl1pPr algn="ct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noProof="0" dirty="0" smtClean="0"/>
              <a:t>Klicka här för att ändra format</a:t>
            </a:r>
            <a:endParaRPr lang="sv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00" y="4905064"/>
            <a:ext cx="8208000" cy="791968"/>
          </a:xfrm>
        </p:spPr>
        <p:txBody>
          <a:bodyPr/>
          <a:lstStyle>
            <a:lvl1pPr marL="0" indent="0" algn="ctr">
              <a:buNone/>
              <a:defRPr sz="1800" i="1" baseline="0">
                <a:solidFill>
                  <a:srgbClr val="8DE4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Klicka här för att ändra format på underrubrik i bakgrunden</a:t>
            </a:r>
            <a:endParaRPr lang="sv-FI" noProof="0" dirty="0"/>
          </a:p>
        </p:txBody>
      </p:sp>
      <p:pic>
        <p:nvPicPr>
          <p:cNvPr id="4" name="Bildobjekt 3" descr="SLS logo_kran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28" y="1124744"/>
            <a:ext cx="1839383" cy="20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" y="4005064"/>
            <a:ext cx="8208000" cy="900000"/>
          </a:xfrm>
        </p:spPr>
        <p:txBody>
          <a:bodyPr/>
          <a:lstStyle>
            <a:lvl1pPr algn="ctr">
              <a:defRPr sz="3000">
                <a:latin typeface="+mj-lt"/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sv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00" y="4905064"/>
            <a:ext cx="8208000" cy="791968"/>
          </a:xfrm>
        </p:spPr>
        <p:txBody>
          <a:bodyPr/>
          <a:lstStyle>
            <a:lvl1pPr marL="0" indent="0" algn="ctr">
              <a:buNone/>
              <a:defRPr sz="1800" i="1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Klicka här för att ändra format på underrubrik i bakgrunden</a:t>
            </a:r>
            <a:endParaRPr lang="sv-FI" noProof="0"/>
          </a:p>
        </p:txBody>
      </p:sp>
      <p:pic>
        <p:nvPicPr>
          <p:cNvPr id="7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68760"/>
            <a:ext cx="1908212" cy="2145427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5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68760"/>
            <a:ext cx="1908212" cy="2145427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112913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719388"/>
            <a:ext cx="70358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719388"/>
            <a:ext cx="70358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07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3200" b="1">
                <a:solidFill>
                  <a:srgbClr val="538494"/>
                </a:solidFill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sv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076325" indent="-179388">
              <a:buFont typeface="Arial" pitchFamily="34" charset="0"/>
              <a:buChar char="–"/>
              <a:defRPr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FI" dirty="0">
              <a:solidFill>
                <a:srgbClr val="53849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>
              <a:solidFill>
                <a:srgbClr val="53849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FI" smtClean="0">
                <a:solidFill>
                  <a:srgbClr val="538494"/>
                </a:solidFill>
              </a:rPr>
              <a:pPr/>
              <a:t>‹#›</a:t>
            </a:fld>
            <a:endParaRPr lang="sv-FI">
              <a:solidFill>
                <a:srgbClr val="538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1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sv-SE" noProof="0" smtClean="0"/>
              <a:t>Klicka här för att ändra format</a:t>
            </a:r>
            <a:endParaRPr lang="sv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39608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39608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FI" dirty="0">
              <a:solidFill>
                <a:srgbClr val="53849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 dirty="0">
              <a:solidFill>
                <a:srgbClr val="53849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FI" smtClean="0">
                <a:solidFill>
                  <a:srgbClr val="538494"/>
                </a:solidFill>
              </a:rPr>
              <a:pPr/>
              <a:t>‹#›</a:t>
            </a:fld>
            <a:endParaRPr lang="sv-FI">
              <a:solidFill>
                <a:srgbClr val="538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5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sv-SE" noProof="0" smtClean="0"/>
              <a:t>Klicka här för att ändra format</a:t>
            </a:r>
            <a:endParaRPr lang="sv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4942" y="1916113"/>
            <a:ext cx="3471858" cy="39608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FI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8313" y="2000240"/>
            <a:ext cx="4389439" cy="3286148"/>
          </a:xfrm>
        </p:spPr>
        <p:txBody>
          <a:bodyPr rtlCol="0">
            <a:norm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FI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sv-FI" dirty="0">
              <a:solidFill>
                <a:srgbClr val="53849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FI">
              <a:solidFill>
                <a:srgbClr val="53849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A5D0F0-9E63-46C2-B03B-9F445E3738CD}" type="slidenum">
              <a:rPr lang="sv-FI" smtClean="0">
                <a:solidFill>
                  <a:srgbClr val="538494"/>
                </a:solidFill>
              </a:rPr>
              <a:pPr/>
              <a:t>‹#›</a:t>
            </a:fld>
            <a:endParaRPr lang="sv-FI">
              <a:solidFill>
                <a:srgbClr val="538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2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sv-SE" noProof="0" smtClean="0"/>
              <a:t>Klicka här för att ändra format</a:t>
            </a:r>
            <a:endParaRPr lang="sv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5881"/>
            <a:ext cx="4040188" cy="400110"/>
          </a:xfrm>
        </p:spPr>
        <p:txBody>
          <a:bodyPr anchor="b">
            <a:sp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359093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FI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5881"/>
            <a:ext cx="4041775" cy="400110"/>
          </a:xfrm>
        </p:spPr>
        <p:txBody>
          <a:bodyPr anchor="b">
            <a:sp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359093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FI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FI" dirty="0">
              <a:solidFill>
                <a:srgbClr val="53849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>
              <a:solidFill>
                <a:srgbClr val="53849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FI" smtClean="0">
                <a:solidFill>
                  <a:srgbClr val="538494"/>
                </a:solidFill>
              </a:rPr>
              <a:pPr/>
              <a:t>‹#›</a:t>
            </a:fld>
            <a:endParaRPr lang="sv-FI">
              <a:solidFill>
                <a:srgbClr val="538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0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sv-FI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FI" dirty="0">
              <a:solidFill>
                <a:srgbClr val="53849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>
              <a:solidFill>
                <a:srgbClr val="53849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FI" smtClean="0">
                <a:solidFill>
                  <a:srgbClr val="538494"/>
                </a:solidFill>
              </a:rPr>
              <a:pPr/>
              <a:t>‹#›</a:t>
            </a:fld>
            <a:endParaRPr lang="sv-FI">
              <a:solidFill>
                <a:srgbClr val="538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0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FI" dirty="0">
              <a:solidFill>
                <a:srgbClr val="53849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>
              <a:solidFill>
                <a:srgbClr val="538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FI" smtClean="0">
                <a:solidFill>
                  <a:srgbClr val="538494"/>
                </a:solidFill>
              </a:rPr>
              <a:pPr/>
              <a:t>‹#›</a:t>
            </a:fld>
            <a:endParaRPr lang="sv-FI">
              <a:solidFill>
                <a:srgbClr val="538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8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ut">
    <p:bg>
      <p:bgPr>
        <a:solidFill>
          <a:srgbClr val="538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2276475"/>
            <a:ext cx="58039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2276475"/>
            <a:ext cx="58039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0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14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75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35400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738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3703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14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97607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3420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9701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83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034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366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8DE4FF"/>
                </a:solidFill>
              </a:defRPr>
            </a:lvl1pPr>
          </a:lstStyle>
          <a:p>
            <a:r>
              <a:rPr lang="sv-SE" noProof="0" dirty="0" smtClean="0"/>
              <a:t>Klicka här för att ändra format</a:t>
            </a:r>
            <a:endParaRPr lang="sv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076325" indent="-179388">
              <a:buFont typeface="Arial" pitchFamily="34" charset="0"/>
              <a:buChar char="–"/>
              <a:defRPr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FI" noProof="0" smtClean="0"/>
              <a:pPr/>
              <a:t>‹#›</a:t>
            </a:fld>
            <a:endParaRPr lang="sv-FI" noProof="0"/>
          </a:p>
        </p:txBody>
      </p:sp>
    </p:spTree>
    <p:extLst>
      <p:ext uri="{BB962C8B-B14F-4D97-AF65-F5344CB8AC3E}">
        <p14:creationId xmlns:p14="http://schemas.microsoft.com/office/powerpoint/2010/main" val="63642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1569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970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08915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8184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185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31324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163353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4226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5810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436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sv-SE" noProof="0" smtClean="0"/>
              <a:t>Klicka här för att ändra format</a:t>
            </a:r>
            <a:endParaRPr lang="sv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39608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39608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FI" noProof="0" smtClean="0"/>
              <a:pPr/>
              <a:t>‹#›</a:t>
            </a:fld>
            <a:endParaRPr lang="sv-FI" noProof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3"/>
          </p:nvPr>
        </p:nvSpPr>
        <p:spPr>
          <a:xfrm>
            <a:off x="8100480" y="6444000"/>
            <a:ext cx="792000" cy="360000"/>
          </a:xfrm>
          <a:prstGeom prst="rect">
            <a:avLst/>
          </a:prstGeom>
        </p:spPr>
        <p:txBody>
          <a:bodyPr vert="horz" lIns="72000" tIns="72000" rIns="0" bIns="72000" rtlCol="0" anchor="ctr"/>
          <a:lstStyle>
            <a:lvl1pPr algn="r">
              <a:defRPr sz="1100" baseline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sv-FI" noProof="0" dirty="0"/>
          </a:p>
        </p:txBody>
      </p:sp>
    </p:spTree>
    <p:extLst>
      <p:ext uri="{BB962C8B-B14F-4D97-AF65-F5344CB8AC3E}">
        <p14:creationId xmlns:p14="http://schemas.microsoft.com/office/powerpoint/2010/main" val="178491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138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294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226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sv-SE" noProof="0" smtClean="0"/>
              <a:t>Klicka här för att ändra format</a:t>
            </a:r>
            <a:endParaRPr lang="sv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4942" y="1916113"/>
            <a:ext cx="3471858" cy="39608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FI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8313" y="2000240"/>
            <a:ext cx="4389439" cy="3286148"/>
          </a:xfrm>
        </p:spPr>
        <p:txBody>
          <a:bodyPr rtlCol="0">
            <a:norm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A5D0F0-9E63-46C2-B03B-9F445E3738CD}" type="slidenum">
              <a:rPr lang="sv-FI" noProof="0" smtClean="0"/>
              <a:pPr/>
              <a:t>‹#›</a:t>
            </a:fld>
            <a:endParaRPr lang="sv-FI" noProof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7"/>
          </p:nvPr>
        </p:nvSpPr>
        <p:spPr>
          <a:xfrm>
            <a:off x="8100480" y="6444000"/>
            <a:ext cx="792000" cy="360000"/>
          </a:xfrm>
          <a:prstGeom prst="rect">
            <a:avLst/>
          </a:prstGeom>
        </p:spPr>
        <p:txBody>
          <a:bodyPr vert="horz" lIns="72000" tIns="72000" rIns="0" bIns="72000" rtlCol="0" anchor="ctr"/>
          <a:lstStyle>
            <a:lvl1pPr algn="r">
              <a:defRPr sz="1100" baseline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sv-FI" noProof="0" dirty="0"/>
          </a:p>
        </p:txBody>
      </p:sp>
    </p:spTree>
    <p:extLst>
      <p:ext uri="{BB962C8B-B14F-4D97-AF65-F5344CB8AC3E}">
        <p14:creationId xmlns:p14="http://schemas.microsoft.com/office/powerpoint/2010/main" val="4955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sv-SE" noProof="0" smtClean="0"/>
              <a:t>Klicka här för att ändra format</a:t>
            </a:r>
            <a:endParaRPr lang="sv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5881"/>
            <a:ext cx="4040188" cy="400110"/>
          </a:xfrm>
        </p:spPr>
        <p:txBody>
          <a:bodyPr anchor="b">
            <a:sp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359093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FI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5881"/>
            <a:ext cx="4041775" cy="400110"/>
          </a:xfrm>
        </p:spPr>
        <p:txBody>
          <a:bodyPr anchor="b">
            <a:sp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359093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FI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FI" noProof="0" smtClean="0"/>
              <a:pPr/>
              <a:t>‹#›</a:t>
            </a:fld>
            <a:endParaRPr lang="sv-FI" noProof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3"/>
          </p:nvPr>
        </p:nvSpPr>
        <p:spPr>
          <a:xfrm>
            <a:off x="8100480" y="6444000"/>
            <a:ext cx="792000" cy="360000"/>
          </a:xfrm>
          <a:prstGeom prst="rect">
            <a:avLst/>
          </a:prstGeom>
        </p:spPr>
        <p:txBody>
          <a:bodyPr vert="horz" lIns="72000" tIns="72000" rIns="0" bIns="72000" rtlCol="0" anchor="ctr"/>
          <a:lstStyle>
            <a:lvl1pPr algn="r">
              <a:defRPr sz="1100" baseline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sv-FI" noProof="0" dirty="0"/>
          </a:p>
        </p:txBody>
      </p:sp>
    </p:spTree>
    <p:extLst>
      <p:ext uri="{BB962C8B-B14F-4D97-AF65-F5344CB8AC3E}">
        <p14:creationId xmlns:p14="http://schemas.microsoft.com/office/powerpoint/2010/main" val="108595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sv-FI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FI" noProof="0" smtClean="0"/>
              <a:pPr/>
              <a:t>‹#›</a:t>
            </a:fld>
            <a:endParaRPr lang="sv-FI" noProof="0"/>
          </a:p>
        </p:txBody>
      </p:sp>
    </p:spTree>
    <p:extLst>
      <p:ext uri="{BB962C8B-B14F-4D97-AF65-F5344CB8AC3E}">
        <p14:creationId xmlns:p14="http://schemas.microsoft.com/office/powerpoint/2010/main" val="286819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FI" noProof="0" smtClean="0"/>
              <a:pPr/>
              <a:t>‹#›</a:t>
            </a:fld>
            <a:endParaRPr lang="sv-FI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8100480" y="6444000"/>
            <a:ext cx="792000" cy="360000"/>
          </a:xfrm>
          <a:prstGeom prst="rect">
            <a:avLst/>
          </a:prstGeom>
        </p:spPr>
        <p:txBody>
          <a:bodyPr vert="horz" lIns="72000" tIns="72000" rIns="0" bIns="72000" rtlCol="0" anchor="ctr"/>
          <a:lstStyle>
            <a:lvl1pPr algn="r">
              <a:defRPr sz="1100" baseline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sv-FI" noProof="0" dirty="0"/>
          </a:p>
        </p:txBody>
      </p:sp>
    </p:spTree>
    <p:extLst>
      <p:ext uri="{BB962C8B-B14F-4D97-AF65-F5344CB8AC3E}">
        <p14:creationId xmlns:p14="http://schemas.microsoft.com/office/powerpoint/2010/main" val="296930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2276475"/>
            <a:ext cx="58039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2276475"/>
            <a:ext cx="58039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0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18488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FI" noProof="0" dirty="0" smtClean="0"/>
              <a:t>Klicka här för att ändra format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18488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FI" noProof="0" dirty="0" smtClean="0"/>
              <a:t>Klicka här för att ändra format på bakgrundstexten</a:t>
            </a:r>
          </a:p>
          <a:p>
            <a:pPr lvl="1"/>
            <a:r>
              <a:rPr lang="sv-FI" noProof="0" dirty="0" smtClean="0"/>
              <a:t>Nivå två</a:t>
            </a:r>
          </a:p>
          <a:p>
            <a:pPr lvl="2"/>
            <a:r>
              <a:rPr lang="sv-FI" noProof="0" dirty="0" smtClean="0"/>
              <a:t>Nivå tre</a:t>
            </a:r>
          </a:p>
          <a:p>
            <a:pPr lvl="3"/>
            <a:r>
              <a:rPr lang="sv-FI" noProof="0" dirty="0" smtClean="0"/>
              <a:t>Nivå fyra</a:t>
            </a:r>
          </a:p>
          <a:p>
            <a:pPr lvl="4"/>
            <a:r>
              <a:rPr lang="sv-FI" noProof="0" dirty="0" smtClean="0"/>
              <a:t>Nivå fem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8100480" y="6444000"/>
            <a:ext cx="792000" cy="360000"/>
          </a:xfrm>
          <a:prstGeom prst="rect">
            <a:avLst/>
          </a:prstGeom>
        </p:spPr>
        <p:txBody>
          <a:bodyPr vert="horz" lIns="72000" tIns="72000" rIns="0" bIns="72000" rtlCol="0" anchor="ctr"/>
          <a:lstStyle>
            <a:lvl1pPr algn="r">
              <a:defRPr sz="1100" baseline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sv-FI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0392" y="6443999"/>
            <a:ext cx="2880000" cy="360000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r">
              <a:defRPr sz="11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55976" y="6381328"/>
            <a:ext cx="504056" cy="360000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ctr">
              <a:defRPr sz="1100">
                <a:solidFill>
                  <a:schemeClr val="accent1"/>
                </a:solidFill>
                <a:latin typeface="+mn-lt"/>
              </a:defRPr>
            </a:lvl1pPr>
          </a:lstStyle>
          <a:p>
            <a:fld id="{B0A5D0F0-9E63-46C2-B03B-9F445E3738CD}" type="slidenum">
              <a:rPr lang="sv-FI" noProof="0" smtClean="0"/>
              <a:pPr/>
              <a:t>‹#›</a:t>
            </a:fld>
            <a:endParaRPr lang="sv-FI" noProof="0" dirty="0"/>
          </a:p>
        </p:txBody>
      </p:sp>
      <p:pic>
        <p:nvPicPr>
          <p:cNvPr id="5" name="Bildobjekt 4" descr="SLS logo.eps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37312"/>
            <a:ext cx="3519133" cy="60937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3500" b="1" kern="1200" baseline="0">
          <a:solidFill>
            <a:srgbClr val="8DE4FF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3500">
          <a:solidFill>
            <a:srgbClr val="538494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3500">
          <a:solidFill>
            <a:srgbClr val="538494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3500">
          <a:solidFill>
            <a:srgbClr val="538494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3500">
          <a:solidFill>
            <a:srgbClr val="538494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Times New Roman" pitchFamily="18" charset="0"/>
        </a:defRPr>
      </a:lvl6pPr>
      <a:lvl7pPr marL="914400" algn="l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Times New Roman" pitchFamily="18" charset="0"/>
        </a:defRPr>
      </a:lvl7pPr>
      <a:lvl8pPr marL="1371600" algn="l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Times New Roman" pitchFamily="18" charset="0"/>
        </a:defRPr>
      </a:lvl8pPr>
      <a:lvl9pPr marL="1828800" algn="l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Times New Roman" pitchFamily="18" charset="0"/>
        </a:defRPr>
      </a:lvl9pPr>
    </p:titleStyle>
    <p:bodyStyle>
      <a:lvl1pPr marL="265113" indent="-265113" algn="l" rtl="0" eaLnBrk="1" fontAlgn="base" hangingPunct="1">
        <a:lnSpc>
          <a:spcPts val="2400"/>
        </a:lnSpc>
        <a:spcBef>
          <a:spcPct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38163" indent="-273050" algn="l" rtl="0" eaLnBrk="1" fontAlgn="base" hangingPunct="1">
        <a:lnSpc>
          <a:spcPts val="2400"/>
        </a:lnSpc>
        <a:spcBef>
          <a:spcPct val="0"/>
        </a:spcBef>
        <a:spcAft>
          <a:spcPts val="600"/>
        </a:spcAft>
        <a:buFont typeface="Courier New" pitchFamily="49" charset="0"/>
        <a:buChar char="o"/>
        <a:defRPr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17550" indent="-179388" algn="l" rtl="0" eaLnBrk="1" fontAlgn="base" hangingPunct="1">
        <a:lnSpc>
          <a:spcPts val="2400"/>
        </a:lnSpc>
        <a:spcBef>
          <a:spcPct val="0"/>
        </a:spcBef>
        <a:spcAft>
          <a:spcPts val="600"/>
        </a:spcAft>
        <a:buFont typeface="Calibri" pitchFamily="34" charset="0"/>
        <a:buChar char="–"/>
        <a:defRPr sz="16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896938" indent="-179388" algn="l" rtl="0" eaLnBrk="1" fontAlgn="base" hangingPunct="1">
        <a:lnSpc>
          <a:spcPts val="2400"/>
        </a:lnSpc>
        <a:spcBef>
          <a:spcPct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076325" indent="-179388" algn="l" rtl="0" eaLnBrk="1" fontAlgn="base" hangingPunct="1">
        <a:lnSpc>
          <a:spcPts val="2400"/>
        </a:lnSpc>
        <a:spcBef>
          <a:spcPct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805488"/>
            <a:ext cx="91201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805488"/>
            <a:ext cx="91201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18488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FI" noProof="0" dirty="0" smtClean="0"/>
              <a:t>Klicka här för att ändra format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18488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FI" noProof="0" dirty="0" smtClean="0"/>
              <a:t>Klicka här för att ändra format på bakgrundstexten</a:t>
            </a:r>
          </a:p>
          <a:p>
            <a:pPr lvl="1"/>
            <a:r>
              <a:rPr lang="sv-FI" noProof="0" dirty="0" smtClean="0"/>
              <a:t>Nivå två</a:t>
            </a:r>
          </a:p>
          <a:p>
            <a:pPr lvl="2"/>
            <a:r>
              <a:rPr lang="sv-FI" noProof="0" dirty="0" smtClean="0"/>
              <a:t>Nivå tre</a:t>
            </a:r>
          </a:p>
          <a:p>
            <a:pPr lvl="3"/>
            <a:r>
              <a:rPr lang="sv-FI" noProof="0" dirty="0" smtClean="0"/>
              <a:t>Nivå fyra</a:t>
            </a:r>
          </a:p>
          <a:p>
            <a:pPr lvl="4"/>
            <a:r>
              <a:rPr lang="sv-FI" noProof="0" dirty="0" smtClean="0"/>
              <a:t>Nivå fem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8100480" y="6444000"/>
            <a:ext cx="792000" cy="360000"/>
          </a:xfrm>
          <a:prstGeom prst="rect">
            <a:avLst/>
          </a:prstGeom>
        </p:spPr>
        <p:txBody>
          <a:bodyPr vert="horz" lIns="72000" tIns="72000" rIns="0" bIns="72000" rtlCol="0" anchor="ctr"/>
          <a:lstStyle>
            <a:lvl1pPr algn="r">
              <a:defRPr sz="1100" baseline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sv-FI" dirty="0">
              <a:solidFill>
                <a:srgbClr val="53849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0392" y="6443999"/>
            <a:ext cx="2880000" cy="360000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r">
              <a:defRPr sz="11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sv-SE" dirty="0">
              <a:solidFill>
                <a:srgbClr val="538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824072" y="6444000"/>
            <a:ext cx="396000" cy="360000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ctr">
              <a:defRPr sz="1100">
                <a:solidFill>
                  <a:schemeClr val="accent1"/>
                </a:solidFill>
                <a:latin typeface="+mn-lt"/>
              </a:defRPr>
            </a:lvl1pPr>
          </a:lstStyle>
          <a:p>
            <a:fld id="{B0A5D0F0-9E63-46C2-B03B-9F445E3738CD}" type="slidenum">
              <a:rPr lang="sv-FI" smtClean="0">
                <a:solidFill>
                  <a:srgbClr val="538494"/>
                </a:solidFill>
              </a:rPr>
              <a:pPr/>
              <a:t>‹#›</a:t>
            </a:fld>
            <a:endParaRPr lang="sv-FI" dirty="0">
              <a:solidFill>
                <a:srgbClr val="538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6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3500" b="1" kern="1200" baseline="0">
          <a:solidFill>
            <a:srgbClr val="538494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3500">
          <a:solidFill>
            <a:srgbClr val="538494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3500">
          <a:solidFill>
            <a:srgbClr val="538494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3500">
          <a:solidFill>
            <a:srgbClr val="538494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3500">
          <a:solidFill>
            <a:srgbClr val="538494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Times New Roman" pitchFamily="18" charset="0"/>
        </a:defRPr>
      </a:lvl6pPr>
      <a:lvl7pPr marL="914400" algn="l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Times New Roman" pitchFamily="18" charset="0"/>
        </a:defRPr>
      </a:lvl7pPr>
      <a:lvl8pPr marL="1371600" algn="l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Times New Roman" pitchFamily="18" charset="0"/>
        </a:defRPr>
      </a:lvl8pPr>
      <a:lvl9pPr marL="1828800" algn="l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Times New Roman" pitchFamily="18" charset="0"/>
        </a:defRPr>
      </a:lvl9pPr>
    </p:titleStyle>
    <p:bodyStyle>
      <a:lvl1pPr marL="265113" indent="-265113" algn="l" rtl="0" eaLnBrk="1" fontAlgn="base" hangingPunct="1">
        <a:lnSpc>
          <a:spcPts val="2400"/>
        </a:lnSpc>
        <a:spcBef>
          <a:spcPct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38163" indent="-273050" algn="l" rtl="0" eaLnBrk="1" fontAlgn="base" hangingPunct="1">
        <a:lnSpc>
          <a:spcPts val="2400"/>
        </a:lnSpc>
        <a:spcBef>
          <a:spcPct val="0"/>
        </a:spcBef>
        <a:spcAft>
          <a:spcPts val="600"/>
        </a:spcAft>
        <a:buFont typeface="Courier New" pitchFamily="49" charset="0"/>
        <a:buChar char="o"/>
        <a:defRPr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17550" indent="-179388" algn="l" rtl="0" eaLnBrk="1" fontAlgn="base" hangingPunct="1">
        <a:lnSpc>
          <a:spcPts val="2400"/>
        </a:lnSpc>
        <a:spcBef>
          <a:spcPct val="0"/>
        </a:spcBef>
        <a:spcAft>
          <a:spcPts val="600"/>
        </a:spcAft>
        <a:buFont typeface="Calibri" pitchFamily="34" charset="0"/>
        <a:buChar char="–"/>
        <a:defRPr sz="16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896938" indent="-179388" algn="l" rtl="0" eaLnBrk="1" fontAlgn="base" hangingPunct="1">
        <a:lnSpc>
          <a:spcPts val="2400"/>
        </a:lnSpc>
        <a:spcBef>
          <a:spcPct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076325" indent="-179388" algn="l" rtl="0" eaLnBrk="1" fontAlgn="base" hangingPunct="1">
        <a:lnSpc>
          <a:spcPts val="2400"/>
        </a:lnSpc>
        <a:spcBef>
          <a:spcPct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"/>
          <p:cNvPicPr/>
          <p:nvPr/>
        </p:nvPicPr>
        <p:blipFill>
          <a:blip r:embed="rId14"/>
          <a:stretch>
            <a:fillRect/>
          </a:stretch>
        </p:blipFill>
        <p:spPr>
          <a:xfrm>
            <a:off x="23760" y="5805360"/>
            <a:ext cx="9119880" cy="990360"/>
          </a:xfrm>
          <a:prstGeom prst="rect">
            <a:avLst/>
          </a:prstGeom>
        </p:spPr>
      </p:pic>
      <p:pic>
        <p:nvPicPr>
          <p:cNvPr id="39" name="Picture 1"/>
          <p:cNvPicPr/>
          <p:nvPr/>
        </p:nvPicPr>
        <p:blipFill>
          <a:blip r:embed="rId14"/>
          <a:stretch>
            <a:fillRect/>
          </a:stretch>
        </p:blipFill>
        <p:spPr>
          <a:xfrm>
            <a:off x="23760" y="5805360"/>
            <a:ext cx="9119880" cy="990360"/>
          </a:xfrm>
          <a:prstGeom prst="rect">
            <a:avLst/>
          </a:prstGeom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18080" cy="141408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34"/>
              </a:lnSpc>
            </a:pPr>
            <a:r>
              <a:rPr lang="fi-FI" sz="3500" b="1">
                <a:solidFill>
                  <a:srgbClr val="538494"/>
                </a:solidFill>
                <a:latin typeface="Calibri"/>
                <a:ea typeface="Calibri"/>
              </a:rPr>
              <a:t>Click to edit the title text formatKlicka här för att ändra format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1B101E1-71C1-41F1-8171-714101B11121}" type="slidenum">
              <a:rPr lang="en-US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i-FI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i-FI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i-FI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i-FI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i-FI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i-FI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i-FI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023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</p:sldLayoutIdLst>
  <p:hf hdr="0" ftr="0" dt="0"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"/>
          <p:cNvPicPr/>
          <p:nvPr/>
        </p:nvPicPr>
        <p:blipFill>
          <a:blip r:embed="rId14"/>
          <a:stretch>
            <a:fillRect/>
          </a:stretch>
        </p:blipFill>
        <p:spPr>
          <a:xfrm>
            <a:off x="23760" y="5805360"/>
            <a:ext cx="9119880" cy="990360"/>
          </a:xfrm>
          <a:prstGeom prst="rect">
            <a:avLst/>
          </a:prstGeom>
        </p:spPr>
      </p:pic>
      <p:pic>
        <p:nvPicPr>
          <p:cNvPr id="156" name="Picture 1"/>
          <p:cNvPicPr/>
          <p:nvPr/>
        </p:nvPicPr>
        <p:blipFill>
          <a:blip r:embed="rId14"/>
          <a:stretch>
            <a:fillRect/>
          </a:stretch>
        </p:blipFill>
        <p:spPr>
          <a:xfrm>
            <a:off x="23760" y="5805360"/>
            <a:ext cx="9119880" cy="990360"/>
          </a:xfrm>
          <a:prstGeom prst="rect">
            <a:avLst/>
          </a:prstGeom>
        </p:spPr>
      </p:pic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18080" cy="141408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34"/>
              </a:lnSpc>
            </a:pPr>
            <a:r>
              <a:rPr lang="fi-FI" sz="3500" b="1">
                <a:solidFill>
                  <a:srgbClr val="538494"/>
                </a:solidFill>
                <a:latin typeface="Calibri"/>
                <a:ea typeface="Calibri"/>
              </a:rPr>
              <a:t>Click to edit the title text formatKlicka här för att ändra format</a:t>
            </a:r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214960" y="1916280"/>
            <a:ext cx="3471480" cy="3960360"/>
          </a:xfrm>
          <a:prstGeom prst="rect">
            <a:avLst/>
          </a:prstGeom>
        </p:spPr>
        <p:txBody>
          <a:bodyPr lIns="72000" tIns="72000" rIns="0" bIns="72000" anchor="ctr"/>
          <a:lstStyle/>
          <a:p>
            <a:pPr>
              <a:buSzPct val="45000"/>
              <a:buFont typeface="StarSymbol"/>
              <a:buChar char=""/>
            </a:pPr>
            <a:r>
              <a:rPr lang="fi-FI" sz="2000">
                <a:solidFill>
                  <a:srgbClr val="538494"/>
                </a:solidFill>
                <a:latin typeface="Calibri"/>
                <a:ea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i-FI" sz="2000">
                <a:solidFill>
                  <a:srgbClr val="538494"/>
                </a:solidFill>
                <a:latin typeface="Calibri"/>
                <a:ea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i-FI" sz="2000">
                <a:solidFill>
                  <a:srgbClr val="538494"/>
                </a:solidFill>
                <a:latin typeface="Calibri"/>
                <a:ea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i-FI" sz="2000">
                <a:solidFill>
                  <a:srgbClr val="538494"/>
                </a:solidFill>
                <a:latin typeface="Calibri"/>
                <a:ea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i-FI" sz="2000">
                <a:solidFill>
                  <a:srgbClr val="538494"/>
                </a:solidFill>
                <a:latin typeface="Calibri"/>
                <a:ea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i-FI" sz="2000">
                <a:solidFill>
                  <a:srgbClr val="538494"/>
                </a:solidFill>
                <a:latin typeface="Calibri"/>
                <a:ea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538494"/>
                </a:solidFill>
                <a:latin typeface="Calibri"/>
                <a:ea typeface="Calibri"/>
              </a:rPr>
              <a:t>Seventh Outline LevelKlicka här för att ändra format på bakgrundstexten</a:t>
            </a:r>
            <a:endParaRPr/>
          </a:p>
          <a:p>
            <a:pPr lvl="1">
              <a:lnSpc>
                <a:spcPct val="100000"/>
              </a:lnSpc>
              <a:buFont typeface="Courier New"/>
              <a:buChar char="o"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</a:rPr>
              <a:t>Nivå två</a:t>
            </a:r>
            <a:endParaRPr/>
          </a:p>
          <a:p>
            <a:pPr lvl="1">
              <a:buFont typeface="Courier New"/>
              <a:buChar char="o"/>
            </a:pPr>
            <a:r>
              <a:rPr lang="fi-FI" sz="1600">
                <a:solidFill>
                  <a:srgbClr val="000000"/>
                </a:solidFill>
                <a:latin typeface="Calibri"/>
                <a:ea typeface="Calibri"/>
              </a:rPr>
              <a:t>Nivå tre</a:t>
            </a:r>
            <a:endParaRPr/>
          </a:p>
          <a:p>
            <a:pPr lvl="2">
              <a:buFont typeface="Calibri"/>
              <a:buChar char="–"/>
            </a:pPr>
            <a:r>
              <a:rPr lang="fi-FI" sz="1400">
                <a:solidFill>
                  <a:srgbClr val="000000"/>
                </a:solidFill>
                <a:latin typeface="Calibri"/>
                <a:ea typeface="Calibri"/>
              </a:rPr>
              <a:t>Nivå fyra</a:t>
            </a:r>
            <a:endParaRPr/>
          </a:p>
          <a:p>
            <a:pPr lvl="3">
              <a:buFont typeface="Arial"/>
              <a:buChar char="–"/>
            </a:pPr>
            <a:r>
              <a:rPr lang="fi-FI" sz="1400">
                <a:solidFill>
                  <a:srgbClr val="000000"/>
                </a:solidFill>
                <a:latin typeface="Calibri"/>
                <a:ea typeface="Calibri"/>
              </a:rPr>
              <a:t>Nivå fem</a:t>
            </a:r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8360" y="2000160"/>
            <a:ext cx="4389120" cy="3285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fi-FI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i-FI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i-FI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i-FI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i-FI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i-FI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Seventh Outline LevelKlicka på ikonen för att lägga till en bild</a:t>
            </a:r>
            <a:endParaRPr/>
          </a:p>
        </p:txBody>
      </p:sp>
      <p:sp>
        <p:nvSpPr>
          <p:cNvPr id="160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E12191-2171-41B1-81B1-112161B1B151}" type="slidenum">
              <a:rPr lang="en-US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49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sz="3600" dirty="0" smtClean="0"/>
              <a:t>Digitalisering och tillgänglighet i bildarkiv</a:t>
            </a:r>
            <a:endParaRPr lang="sv-FI" sz="3600" dirty="0" smtClean="0">
              <a:solidFill>
                <a:schemeClr val="tx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dirty="0" smtClean="0"/>
              <a:t>Katja Hellman, förste arkivarie SLS/Österbottens traditionsarkiv</a:t>
            </a:r>
          </a:p>
          <a:p>
            <a:r>
              <a:rPr lang="sv-FI" dirty="0" smtClean="0"/>
              <a:t>Tove Ørsted, koordinator för digitaliseringstjänster</a:t>
            </a:r>
          </a:p>
          <a:p>
            <a:r>
              <a:rPr lang="sv-FI" sz="2000" dirty="0" smtClean="0"/>
              <a:t>Digihem 14.2.2015</a:t>
            </a:r>
            <a:endParaRPr lang="sv-FI" sz="2000" dirty="0"/>
          </a:p>
        </p:txBody>
      </p:sp>
      <p:pic>
        <p:nvPicPr>
          <p:cNvPr id="4" name="Bildobjekt 3" descr="SLS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876" y="1124744"/>
            <a:ext cx="2149228" cy="23541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8488" cy="1080095"/>
          </a:xfrm>
        </p:spPr>
        <p:txBody>
          <a:bodyPr/>
          <a:lstStyle/>
          <a:p>
            <a:r>
              <a:rPr lang="sv-FI" sz="5000" dirty="0" smtClean="0"/>
              <a:t>Forskarnas röst</a:t>
            </a:r>
            <a:endParaRPr lang="sv-FI" sz="5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28800"/>
            <a:ext cx="8218488" cy="4248125"/>
          </a:xfrm>
        </p:spPr>
        <p:txBody>
          <a:bodyPr/>
          <a:lstStyle/>
          <a:p>
            <a:r>
              <a:rPr lang="sv-FI" dirty="0" smtClean="0"/>
              <a:t>digitaliseringar ska göras så att så många som möjligt har nytta av dem</a:t>
            </a:r>
          </a:p>
          <a:p>
            <a:pPr lvl="1"/>
            <a:r>
              <a:rPr lang="sv-FI" dirty="0"/>
              <a:t>i</a:t>
            </a:r>
            <a:r>
              <a:rPr lang="sv-FI" dirty="0" smtClean="0"/>
              <a:t>nte enkelt och billigt utan högklassigt, viktigt och eftertraktat</a:t>
            </a:r>
          </a:p>
          <a:p>
            <a:pPr lvl="1"/>
            <a:r>
              <a:rPr lang="sv-FI" dirty="0"/>
              <a:t>u</a:t>
            </a:r>
            <a:r>
              <a:rPr lang="sv-FI" dirty="0" smtClean="0"/>
              <a:t>rvalet ska utgå från användarnas aktuella intressen eftersom minnesorganisationens egna preferenser kan vara föråldrade</a:t>
            </a:r>
          </a:p>
          <a:p>
            <a:endParaRPr lang="sv-FI" dirty="0" smtClean="0"/>
          </a:p>
          <a:p>
            <a:r>
              <a:rPr lang="sv-FI" dirty="0" smtClean="0"/>
              <a:t>materialet ska vara lättillgängligt</a:t>
            </a:r>
          </a:p>
          <a:p>
            <a:endParaRPr lang="sv-FI" dirty="0" smtClean="0"/>
          </a:p>
          <a:p>
            <a:r>
              <a:rPr lang="sv-FI" dirty="0" smtClean="0"/>
              <a:t>man ska inte digitalisera kuriositeter utan satsa resurser på material av allmänt intresse och digitalisera en materialhelhet åt gången</a:t>
            </a:r>
          </a:p>
          <a:p>
            <a:pPr marL="0" indent="0">
              <a:buNone/>
            </a:pPr>
            <a:endParaRPr lang="sv-FI" sz="1600" dirty="0" smtClean="0"/>
          </a:p>
          <a:p>
            <a:pPr marL="0" indent="0">
              <a:buNone/>
            </a:pPr>
            <a:r>
              <a:rPr lang="sv-FI" sz="1600" dirty="0" smtClean="0"/>
              <a:t>(</a:t>
            </a:r>
            <a:r>
              <a:rPr lang="sv-FI" sz="1600" dirty="0" err="1"/>
              <a:t>Hupaniittu</a:t>
            </a:r>
            <a:r>
              <a:rPr lang="sv-FI" sz="1600" dirty="0"/>
              <a:t> / SLS 2012)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FI" smtClean="0">
                <a:solidFill>
                  <a:srgbClr val="538494"/>
                </a:solidFill>
              </a:rPr>
              <a:pPr/>
              <a:t>10</a:t>
            </a:fld>
            <a:endParaRPr lang="sv-FI">
              <a:solidFill>
                <a:srgbClr val="538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5000" dirty="0" smtClean="0"/>
              <a:t>Långsiktig digitalisering</a:t>
            </a:r>
            <a:endParaRPr lang="sv-FI" sz="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457200" y="1484784"/>
            <a:ext cx="8218488" cy="453722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3200" dirty="0" smtClean="0"/>
              <a:t>Prioritering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3000" dirty="0" smtClean="0"/>
              <a:t>Rädda skört material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3000" dirty="0" smtClean="0"/>
              <a:t>Svara på efterfrågan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3000" dirty="0" smtClean="0"/>
              <a:t>Synlighet</a:t>
            </a:r>
            <a:endParaRPr lang="sv-SE" sz="3000" dirty="0"/>
          </a:p>
          <a:p>
            <a:pPr>
              <a:lnSpc>
                <a:spcPct val="90000"/>
              </a:lnSpc>
            </a:pPr>
            <a:r>
              <a:rPr lang="sv-SE" sz="3200" dirty="0" smtClean="0"/>
              <a:t>Forskaraspekten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3000" dirty="0" smtClean="0"/>
              <a:t>Trovärdighet och öppenhet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3000" dirty="0"/>
              <a:t>L</a:t>
            </a:r>
            <a:r>
              <a:rPr lang="sv-SE" sz="3000" dirty="0" smtClean="0"/>
              <a:t>ångsiktighet</a:t>
            </a:r>
          </a:p>
          <a:p>
            <a:pPr marL="720725" lvl="1" indent="-455613">
              <a:lnSpc>
                <a:spcPct val="90000"/>
              </a:lnSpc>
            </a:pPr>
            <a:endParaRPr lang="sv-SE" sz="3000" dirty="0" smtClean="0"/>
          </a:p>
          <a:p>
            <a:pPr marL="900112" lvl="2" indent="-455613">
              <a:lnSpc>
                <a:spcPct val="90000"/>
              </a:lnSpc>
            </a:pPr>
            <a:r>
              <a:rPr lang="sv-SE" sz="2800" dirty="0" smtClean="0"/>
              <a:t>God data, hög kvalitet, </a:t>
            </a:r>
            <a:r>
              <a:rPr lang="sv-SE" sz="2800" dirty="0" err="1" smtClean="0"/>
              <a:t>uncut</a:t>
            </a:r>
            <a:r>
              <a:rPr lang="sv-SE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150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5000" dirty="0" smtClean="0"/>
              <a:t>Att skanna rätt</a:t>
            </a:r>
            <a:endParaRPr lang="sv-FI" sz="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457200" y="1484784"/>
            <a:ext cx="8218488" cy="3960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3200" dirty="0" smtClean="0"/>
              <a:t>Skannern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3000" dirty="0" smtClean="0"/>
              <a:t>Flatbädd eller </a:t>
            </a:r>
            <a:r>
              <a:rPr lang="sv-SE" sz="3000" dirty="0" err="1" smtClean="0"/>
              <a:t>oneshot</a:t>
            </a:r>
            <a:r>
              <a:rPr lang="sv-SE" sz="3000" dirty="0" smtClean="0"/>
              <a:t>?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3000" dirty="0"/>
              <a:t>P</a:t>
            </a:r>
            <a:r>
              <a:rPr lang="sv-SE" sz="3000" dirty="0" smtClean="0"/>
              <a:t>apperspositiv eller negativ?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3000" dirty="0" smtClean="0"/>
              <a:t>Skanna själv eller inte?</a:t>
            </a:r>
            <a:endParaRPr lang="sv-SE" sz="3000" dirty="0"/>
          </a:p>
          <a:p>
            <a:pPr>
              <a:lnSpc>
                <a:spcPct val="90000"/>
              </a:lnSpc>
            </a:pPr>
            <a:r>
              <a:rPr lang="sv-SE" sz="3200" dirty="0" smtClean="0"/>
              <a:t>Filformat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3000" dirty="0" err="1" smtClean="0"/>
              <a:t>Tiff</a:t>
            </a:r>
            <a:r>
              <a:rPr lang="sv-SE" sz="3000" dirty="0" smtClean="0"/>
              <a:t> eller JPEG?</a:t>
            </a:r>
            <a:endParaRPr lang="sv-SE" sz="3000" dirty="0"/>
          </a:p>
          <a:p>
            <a:pPr>
              <a:lnSpc>
                <a:spcPct val="90000"/>
              </a:lnSpc>
            </a:pPr>
            <a:r>
              <a:rPr lang="sv-SE" sz="3200" dirty="0" smtClean="0"/>
              <a:t>Upplösning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3000" dirty="0" smtClean="0"/>
              <a:t>300 dpi/</a:t>
            </a:r>
            <a:r>
              <a:rPr lang="sv-SE" sz="3000" dirty="0" err="1" smtClean="0"/>
              <a:t>ppi</a:t>
            </a:r>
            <a:endParaRPr lang="sv-SE" sz="3000" dirty="0" smtClean="0"/>
          </a:p>
        </p:txBody>
      </p:sp>
    </p:spTree>
    <p:extLst>
      <p:ext uri="{BB962C8B-B14F-4D97-AF65-F5344CB8AC3E}">
        <p14:creationId xmlns:p14="http://schemas.microsoft.com/office/powerpoint/2010/main" val="22807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5000" dirty="0" smtClean="0"/>
              <a:t>SLS specifikationer </a:t>
            </a:r>
            <a:r>
              <a:rPr lang="sv-FI" sz="3600" b="0" dirty="0" smtClean="0"/>
              <a:t>(dokument)</a:t>
            </a:r>
            <a:endParaRPr lang="sv-FI" sz="36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457200" y="1484784"/>
            <a:ext cx="8579296" cy="396081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v-FI" sz="2800" dirty="0"/>
              <a:t>Skanner: 	Kalibrerad. Färgkontrollsedel inkl. </a:t>
            </a:r>
            <a:r>
              <a:rPr lang="sv-FI" sz="2800" dirty="0" err="1" smtClean="0"/>
              <a:t>mm-mått</a:t>
            </a:r>
            <a:endParaRPr lang="sv-FI" sz="2800" dirty="0"/>
          </a:p>
          <a:p>
            <a:pPr marL="0" indent="0">
              <a:lnSpc>
                <a:spcPct val="100000"/>
              </a:lnSpc>
              <a:buNone/>
            </a:pPr>
            <a:r>
              <a:rPr lang="sv-FI" sz="2800" dirty="0"/>
              <a:t>Resolution: 	600 </a:t>
            </a:r>
            <a:r>
              <a:rPr lang="sv-FI" sz="2800" dirty="0" err="1"/>
              <a:t>ppi</a:t>
            </a:r>
            <a:endParaRPr lang="sv-FI" sz="2800" dirty="0"/>
          </a:p>
          <a:p>
            <a:pPr marL="0" indent="0">
              <a:lnSpc>
                <a:spcPct val="100000"/>
              </a:lnSpc>
              <a:buNone/>
            </a:pPr>
            <a:r>
              <a:rPr lang="sv-FI" sz="2800" dirty="0" err="1"/>
              <a:t>Bitdjup</a:t>
            </a:r>
            <a:r>
              <a:rPr lang="sv-FI" sz="2800" dirty="0"/>
              <a:t>: 	8 bitar/kanal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FI" sz="2800" dirty="0"/>
              <a:t>Dimension: 	100%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FI" sz="2800" dirty="0"/>
              <a:t>Avgränsning: </a:t>
            </a:r>
            <a:r>
              <a:rPr lang="sv-FI" sz="2800" dirty="0" smtClean="0"/>
              <a:t>&gt;</a:t>
            </a:r>
            <a:r>
              <a:rPr lang="sv-FI" sz="2800" dirty="0"/>
              <a:t>10 mm utanför </a:t>
            </a:r>
            <a:r>
              <a:rPr lang="sv-FI" sz="2800" dirty="0" smtClean="0"/>
              <a:t>objektet</a:t>
            </a:r>
            <a:endParaRPr lang="sv-FI" sz="2800" dirty="0"/>
          </a:p>
          <a:p>
            <a:pPr marL="0" indent="0">
              <a:lnSpc>
                <a:spcPct val="100000"/>
              </a:lnSpc>
              <a:buNone/>
            </a:pPr>
            <a:r>
              <a:rPr lang="sv-FI" sz="2800" dirty="0"/>
              <a:t>Profil: 	Adobe RGB (1998)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FI" sz="2800" dirty="0"/>
              <a:t>Format 1: 	</a:t>
            </a:r>
            <a:r>
              <a:rPr lang="sv-FI" sz="2800" dirty="0" err="1"/>
              <a:t>Tiff</a:t>
            </a:r>
            <a:r>
              <a:rPr lang="sv-FI" sz="2800" dirty="0"/>
              <a:t> (masterfil)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FI" sz="2800" dirty="0"/>
              <a:t>Format 2: 	Jpeg (användarkopia)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FI" sz="2800" dirty="0"/>
              <a:t>Bildbehandling: </a:t>
            </a:r>
            <a:r>
              <a:rPr lang="sv-FI" sz="2800" dirty="0" smtClean="0"/>
              <a:t>Ingen</a:t>
            </a:r>
            <a:endParaRPr lang="sv-FI" sz="2800" dirty="0"/>
          </a:p>
        </p:txBody>
      </p:sp>
    </p:spTree>
    <p:extLst>
      <p:ext uri="{BB962C8B-B14F-4D97-AF65-F5344CB8AC3E}">
        <p14:creationId xmlns:p14="http://schemas.microsoft.com/office/powerpoint/2010/main" val="13376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5000" dirty="0" smtClean="0"/>
              <a:t>Lagring och sökbarhet</a:t>
            </a:r>
            <a:endParaRPr lang="sv-FI" sz="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457200" y="1484784"/>
            <a:ext cx="8218488" cy="44644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3200" dirty="0" smtClean="0"/>
              <a:t>Gemensamma lösningar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3000" dirty="0" smtClean="0"/>
              <a:t>Serverplats för bevaring av filer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3000" dirty="0" smtClean="0"/>
              <a:t>Databas för metadata</a:t>
            </a:r>
            <a:endParaRPr lang="sv-SE" sz="3000" dirty="0"/>
          </a:p>
          <a:p>
            <a:pPr>
              <a:lnSpc>
                <a:spcPct val="90000"/>
              </a:lnSpc>
            </a:pPr>
            <a:r>
              <a:rPr lang="sv-SE" sz="3200" dirty="0" smtClean="0"/>
              <a:t>Internationella standarder för metadata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3000" dirty="0" smtClean="0"/>
              <a:t>Dublin </a:t>
            </a:r>
            <a:r>
              <a:rPr lang="sv-SE" sz="3000" dirty="0" err="1" smtClean="0"/>
              <a:t>Core</a:t>
            </a:r>
            <a:endParaRPr lang="sv-SE" sz="3000" dirty="0" smtClean="0"/>
          </a:p>
          <a:p>
            <a:pPr lvl="2"/>
            <a:r>
              <a:rPr lang="sv-FI" sz="2000" dirty="0" smtClean="0"/>
              <a:t>Titel, ämne, beskrivning, format, identifikator, språk, rättigheter</a:t>
            </a:r>
          </a:p>
          <a:p>
            <a:pPr lvl="2"/>
            <a:r>
              <a:rPr lang="sv-FI" sz="2000" dirty="0" smtClean="0"/>
              <a:t>Titel</a:t>
            </a:r>
            <a:r>
              <a:rPr lang="sv-FI" sz="2000" dirty="0"/>
              <a:t>, ämne, </a:t>
            </a:r>
            <a:r>
              <a:rPr lang="sv-FI" sz="2000" dirty="0" smtClean="0"/>
              <a:t>platser, personer, datering, rättigheter + beskrivning</a:t>
            </a:r>
            <a:endParaRPr lang="sv-SE" sz="2800" dirty="0"/>
          </a:p>
          <a:p>
            <a:pPr>
              <a:lnSpc>
                <a:spcPct val="90000"/>
              </a:lnSpc>
            </a:pPr>
            <a:r>
              <a:rPr lang="sv-SE" sz="3200" dirty="0" smtClean="0"/>
              <a:t>Finna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3000" dirty="0" smtClean="0"/>
              <a:t>Vikten av att bli hittad i ett större samband</a:t>
            </a:r>
          </a:p>
        </p:txBody>
      </p:sp>
    </p:spTree>
    <p:extLst>
      <p:ext uri="{BB962C8B-B14F-4D97-AF65-F5344CB8AC3E}">
        <p14:creationId xmlns:p14="http://schemas.microsoft.com/office/powerpoint/2010/main" val="144805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5000" dirty="0" smtClean="0"/>
              <a:t>Större sammanhang</a:t>
            </a:r>
            <a:endParaRPr lang="sv-FI" sz="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457200" y="1556792"/>
            <a:ext cx="8218488" cy="396081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dirty="0" err="1" smtClean="0"/>
              <a:t>Bildplatformar</a:t>
            </a:r>
            <a:r>
              <a:rPr lang="en-US" sz="3200" dirty="0" smtClean="0"/>
              <a:t> </a:t>
            </a:r>
            <a:r>
              <a:rPr lang="en-US" sz="3200" dirty="0" err="1" smtClean="0"/>
              <a:t>på</a:t>
            </a:r>
            <a:r>
              <a:rPr lang="en-US" sz="3200" dirty="0" smtClean="0"/>
              <a:t> </a:t>
            </a:r>
            <a:r>
              <a:rPr lang="en-US" sz="3200" dirty="0" err="1" smtClean="0"/>
              <a:t>nätet</a:t>
            </a:r>
            <a:r>
              <a:rPr lang="en-US" sz="3200" dirty="0" smtClean="0"/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en-US" sz="32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 err="1" smtClean="0"/>
              <a:t>Finna</a:t>
            </a:r>
            <a:r>
              <a:rPr lang="en-US" sz="3200" dirty="0" smtClean="0"/>
              <a:t> 																				– 1 </a:t>
            </a:r>
            <a:r>
              <a:rPr lang="en-US" sz="3200" dirty="0" err="1" smtClean="0"/>
              <a:t>miljon</a:t>
            </a:r>
            <a:r>
              <a:rPr lang="en-US" sz="3200" dirty="0" smtClean="0"/>
              <a:t> </a:t>
            </a:r>
            <a:r>
              <a:rPr lang="en-US" sz="3200" dirty="0" err="1" smtClean="0"/>
              <a:t>bilder</a:t>
            </a:r>
            <a:endParaRPr lang="en-US" sz="32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 smtClean="0"/>
              <a:t>Wikimedia Commons 		– 20 </a:t>
            </a:r>
            <a:r>
              <a:rPr lang="en-US" sz="3200" dirty="0" err="1" smtClean="0"/>
              <a:t>miljoner</a:t>
            </a:r>
            <a:r>
              <a:rPr lang="en-US" sz="3200" dirty="0" smtClean="0"/>
              <a:t> </a:t>
            </a:r>
            <a:r>
              <a:rPr lang="en-US" sz="3200" dirty="0" err="1" smtClean="0"/>
              <a:t>bilder</a:t>
            </a:r>
            <a:endParaRPr lang="en-US" sz="3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 err="1"/>
              <a:t>Europeana</a:t>
            </a:r>
            <a:r>
              <a:rPr lang="en-US" sz="3200" dirty="0"/>
              <a:t> </a:t>
            </a:r>
            <a:r>
              <a:rPr lang="en-US" sz="3200" dirty="0" smtClean="0"/>
              <a:t>			– 30 </a:t>
            </a:r>
            <a:r>
              <a:rPr lang="en-US" sz="3200" dirty="0" err="1" smtClean="0"/>
              <a:t>miljoner</a:t>
            </a:r>
            <a:r>
              <a:rPr lang="en-US" sz="3200" dirty="0" smtClean="0"/>
              <a:t> </a:t>
            </a:r>
            <a:r>
              <a:rPr lang="en-US" sz="3200" dirty="0" err="1" smtClean="0"/>
              <a:t>bilder</a:t>
            </a:r>
            <a:endParaRPr lang="en-US" sz="3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 smtClean="0"/>
              <a:t>Picasa 				– 100 </a:t>
            </a:r>
            <a:r>
              <a:rPr lang="en-US" sz="3200" dirty="0" err="1" smtClean="0"/>
              <a:t>miljoner</a:t>
            </a:r>
            <a:r>
              <a:rPr lang="en-US" sz="3200" dirty="0" smtClean="0"/>
              <a:t> </a:t>
            </a:r>
            <a:r>
              <a:rPr lang="en-US" sz="3200" dirty="0" err="1" smtClean="0"/>
              <a:t>bilder</a:t>
            </a:r>
            <a:endParaRPr lang="en-US" sz="3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/>
              <a:t>Instagram </a:t>
            </a:r>
            <a:r>
              <a:rPr lang="en-US" sz="3200" dirty="0" smtClean="0"/>
              <a:t>				– </a:t>
            </a:r>
            <a:r>
              <a:rPr lang="en-US" sz="3200" dirty="0"/>
              <a:t>1 </a:t>
            </a:r>
            <a:r>
              <a:rPr lang="en-US" sz="3200" dirty="0" err="1" smtClean="0"/>
              <a:t>miljard</a:t>
            </a:r>
            <a:r>
              <a:rPr lang="en-US" sz="3200" dirty="0" smtClean="0"/>
              <a:t> </a:t>
            </a:r>
            <a:r>
              <a:rPr lang="en-US" sz="3200" dirty="0" err="1" smtClean="0"/>
              <a:t>bilder</a:t>
            </a:r>
            <a:endParaRPr lang="en-US" sz="3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 smtClean="0"/>
              <a:t>Flickr 				– 8 </a:t>
            </a:r>
            <a:r>
              <a:rPr lang="en-US" sz="3200" dirty="0" err="1" smtClean="0"/>
              <a:t>miljarder</a:t>
            </a:r>
            <a:r>
              <a:rPr lang="en-US" sz="3200" dirty="0" smtClean="0"/>
              <a:t> </a:t>
            </a:r>
            <a:r>
              <a:rPr lang="en-US" sz="3200" dirty="0" err="1" smtClean="0"/>
              <a:t>bilder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17465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2756" y="188640"/>
            <a:ext cx="8218488" cy="1414462"/>
          </a:xfrm>
        </p:spPr>
        <p:txBody>
          <a:bodyPr/>
          <a:lstStyle/>
          <a:p>
            <a:r>
              <a:rPr lang="sv-FI" sz="5000" i="1" dirty="0" smtClean="0"/>
              <a:t>- Finns det på nätet?</a:t>
            </a:r>
            <a:endParaRPr lang="sv-FI" sz="5000" i="1" dirty="0"/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941684"/>
              </p:ext>
            </p:extLst>
          </p:nvPr>
        </p:nvGraphicFramePr>
        <p:xfrm>
          <a:off x="1331640" y="1502693"/>
          <a:ext cx="5328592" cy="3852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722" y="2778654"/>
            <a:ext cx="1398243" cy="650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722" y="1903967"/>
            <a:ext cx="1745374" cy="648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FI" smtClean="0">
                <a:solidFill>
                  <a:srgbClr val="538494"/>
                </a:solidFill>
              </a:rPr>
              <a:pPr/>
              <a:t>16</a:t>
            </a:fld>
            <a:endParaRPr lang="sv-FI">
              <a:solidFill>
                <a:srgbClr val="538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0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3600" dirty="0" smtClean="0"/>
              <a:t>SLS arkiv </a:t>
            </a:r>
            <a:r>
              <a:rPr lang="sv-FI" sz="3600" dirty="0"/>
              <a:t>gör digitalt material </a:t>
            </a:r>
            <a:r>
              <a:rPr lang="sv-FI" sz="3600" dirty="0" smtClean="0"/>
              <a:t>tillgängligt</a:t>
            </a:r>
            <a:endParaRPr lang="sv-FI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88024" y="1052736"/>
            <a:ext cx="4114800" cy="504055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sv-FI" sz="1600" dirty="0" smtClean="0"/>
              <a:t>Vi prioriterar att tillgängliggöra material som...</a:t>
            </a:r>
          </a:p>
          <a:p>
            <a:r>
              <a:rPr lang="sv-FI" sz="1600" dirty="0"/>
              <a:t>e</a:t>
            </a:r>
            <a:r>
              <a:rPr lang="sv-FI" sz="1600" dirty="0" smtClean="0"/>
              <a:t>fterfrågas för pågående forskning</a:t>
            </a:r>
          </a:p>
          <a:p>
            <a:r>
              <a:rPr lang="sv-FI" sz="1600" dirty="0"/>
              <a:t>d</a:t>
            </a:r>
            <a:r>
              <a:rPr lang="sv-FI" sz="1600" dirty="0" smtClean="0"/>
              <a:t>et finns ett allmänt intresse för, efterfrågas ofta</a:t>
            </a:r>
          </a:p>
          <a:p>
            <a:r>
              <a:rPr lang="sv-FI" sz="1600" dirty="0"/>
              <a:t>e</a:t>
            </a:r>
            <a:r>
              <a:rPr lang="sv-FI" sz="1600" dirty="0" smtClean="0"/>
              <a:t>n prioriterad målgrupp har intresse av</a:t>
            </a:r>
          </a:p>
          <a:p>
            <a:endParaRPr lang="sv-FI" sz="1600" dirty="0" smtClean="0"/>
          </a:p>
          <a:p>
            <a:r>
              <a:rPr lang="sv-FI" sz="1600" dirty="0" smtClean="0"/>
              <a:t>är svårtillgängligt eller behöver skyddas från slitage (originalet skyddas)</a:t>
            </a:r>
          </a:p>
          <a:p>
            <a:r>
              <a:rPr lang="sv-FI" sz="1600" dirty="0"/>
              <a:t>k</a:t>
            </a:r>
            <a:r>
              <a:rPr lang="sv-FI" sz="1600" dirty="0" smtClean="0"/>
              <a:t>an frigöra resurser på sikt, effektiverar verksamheten</a:t>
            </a:r>
          </a:p>
          <a:p>
            <a:pPr marL="0" indent="0">
              <a:buNone/>
            </a:pPr>
            <a:endParaRPr lang="sv-FI" sz="1600" dirty="0" smtClean="0"/>
          </a:p>
          <a:p>
            <a:r>
              <a:rPr lang="sv-FI" sz="1600" dirty="0"/>
              <a:t>b</a:t>
            </a:r>
            <a:r>
              <a:rPr lang="sv-FI" sz="1600" dirty="0" smtClean="0"/>
              <a:t>ehövs för pågående och planerade projekt</a:t>
            </a:r>
            <a:endParaRPr lang="sv-FI" sz="1600" dirty="0"/>
          </a:p>
          <a:p>
            <a:r>
              <a:rPr lang="sv-FI" sz="1600" dirty="0" smtClean="0"/>
              <a:t>behövs för utåtriktad verksamhet, ökad synlighet</a:t>
            </a:r>
            <a:endParaRPr lang="sv-FI" sz="1600" dirty="0"/>
          </a:p>
        </p:txBody>
      </p:sp>
      <p:sp>
        <p:nvSpPr>
          <p:cNvPr id="6" name="textruta 5"/>
          <p:cNvSpPr txBox="1"/>
          <p:nvPr/>
        </p:nvSpPr>
        <p:spPr>
          <a:xfrm>
            <a:off x="339665" y="1084746"/>
            <a:ext cx="3816424" cy="304698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v-FI" sz="1600" dirty="0" smtClean="0">
                <a:solidFill>
                  <a:prstClr val="white"/>
                </a:solidFill>
              </a:rPr>
              <a:t>För att...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FI" sz="1600" dirty="0" smtClean="0">
                <a:solidFill>
                  <a:prstClr val="white"/>
                </a:solidFill>
              </a:rPr>
              <a:t>förmedla </a:t>
            </a:r>
            <a:r>
              <a:rPr lang="sv-FI" sz="1600" dirty="0">
                <a:solidFill>
                  <a:prstClr val="white"/>
                </a:solidFill>
              </a:rPr>
              <a:t>kunskap och kännedom om den svenska kulturen i Finland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FI" sz="1600" dirty="0">
                <a:solidFill>
                  <a:prstClr val="white"/>
                </a:solidFill>
              </a:rPr>
              <a:t>göra arkivmaterial tillgängligt för användare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FI" sz="1600" dirty="0">
                <a:solidFill>
                  <a:prstClr val="white"/>
                </a:solidFill>
              </a:rPr>
              <a:t>utveckla effektiv kundbetjäning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FI" sz="1600" dirty="0">
                <a:solidFill>
                  <a:prstClr val="white"/>
                </a:solidFill>
              </a:rPr>
              <a:t>öka sökbarheten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FI" sz="1600" dirty="0">
                <a:solidFill>
                  <a:prstClr val="white"/>
                </a:solidFill>
              </a:rPr>
              <a:t>öka synligheten för </a:t>
            </a:r>
            <a:r>
              <a:rPr lang="sv-FI" sz="1600" dirty="0" smtClean="0">
                <a:solidFill>
                  <a:prstClr val="white"/>
                </a:solidFill>
              </a:rPr>
              <a:t>materialet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39665" y="4351391"/>
            <a:ext cx="3816424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FI" sz="1600" dirty="0">
                <a:solidFill>
                  <a:prstClr val="white"/>
                </a:solidFill>
              </a:rPr>
              <a:t>+ för att samla in </a:t>
            </a:r>
            <a:r>
              <a:rPr lang="sv-FI" sz="1600" dirty="0" smtClean="0">
                <a:solidFill>
                  <a:prstClr val="white"/>
                </a:solidFill>
              </a:rPr>
              <a:t>uppgifter</a:t>
            </a:r>
            <a:endParaRPr lang="sv-FI" sz="1600" dirty="0">
              <a:solidFill>
                <a:prstClr val="white"/>
              </a:solidFill>
            </a:endParaRP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FI" smtClean="0">
                <a:solidFill>
                  <a:srgbClr val="538494"/>
                </a:solidFill>
              </a:rPr>
              <a:pPr/>
              <a:t>17</a:t>
            </a:fld>
            <a:endParaRPr lang="sv-FI">
              <a:solidFill>
                <a:srgbClr val="538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06934"/>
            <a:ext cx="4105446" cy="394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68076"/>
            <a:ext cx="3811864" cy="2666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941" y="388100"/>
            <a:ext cx="4289239" cy="3084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reckad höger 3"/>
          <p:cNvSpPr/>
          <p:nvPr/>
        </p:nvSpPr>
        <p:spPr>
          <a:xfrm rot="2902404">
            <a:off x="1878954" y="3250395"/>
            <a:ext cx="1006968" cy="360568"/>
          </a:xfrm>
          <a:prstGeom prst="stripedRightArrow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FI">
              <a:solidFill>
                <a:prstClr val="white"/>
              </a:solidFill>
            </a:endParaRPr>
          </a:p>
        </p:txBody>
      </p:sp>
      <p:sp>
        <p:nvSpPr>
          <p:cNvPr id="9" name="Streckad höger 8"/>
          <p:cNvSpPr/>
          <p:nvPr/>
        </p:nvSpPr>
        <p:spPr>
          <a:xfrm rot="19551241">
            <a:off x="5521235" y="3163772"/>
            <a:ext cx="999173" cy="413689"/>
          </a:xfrm>
          <a:prstGeom prst="stripedRightArrow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FI">
              <a:solidFill>
                <a:prstClr val="white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051720" y="3950400"/>
            <a:ext cx="381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FI" dirty="0" smtClean="0">
                <a:solidFill>
                  <a:srgbClr val="9B326C"/>
                </a:solidFill>
                <a:latin typeface="Calibri"/>
              </a:rPr>
              <a:t>Rättigheter: Inga kända restriktioner</a:t>
            </a:r>
            <a:endParaRPr lang="sv-FI" dirty="0">
              <a:solidFill>
                <a:srgbClr val="9B326C"/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FI" smtClean="0">
                <a:solidFill>
                  <a:srgbClr val="538494"/>
                </a:solidFill>
              </a:rPr>
              <a:pPr/>
              <a:t>18</a:t>
            </a:fld>
            <a:endParaRPr lang="sv-FI">
              <a:solidFill>
                <a:srgbClr val="538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5000" dirty="0" smtClean="0"/>
              <a:t>Tillgänglighet</a:t>
            </a:r>
            <a:endParaRPr lang="sv-FI" sz="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457200" y="1484784"/>
            <a:ext cx="8218488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3200" dirty="0" smtClean="0"/>
              <a:t>Vad får publiceras fritt?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3000" dirty="0" smtClean="0"/>
              <a:t>Fotografier </a:t>
            </a:r>
            <a:r>
              <a:rPr lang="sv-SE" sz="3000" dirty="0"/>
              <a:t>– </a:t>
            </a:r>
            <a:r>
              <a:rPr lang="sv-SE" sz="3000" dirty="0" smtClean="0"/>
              <a:t>50 år efter året då bilden togs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3000" dirty="0" smtClean="0"/>
              <a:t>Konstverk – 70 år efter konstnärens död</a:t>
            </a:r>
          </a:p>
          <a:p>
            <a:pPr marL="900112" lvl="2" indent="-455613">
              <a:lnSpc>
                <a:spcPct val="90000"/>
              </a:lnSpc>
            </a:pPr>
            <a:r>
              <a:rPr lang="sv-SE" sz="2800" dirty="0" smtClean="0"/>
              <a:t>Fotografier är sällan konstverk</a:t>
            </a:r>
          </a:p>
          <a:p>
            <a:pPr>
              <a:lnSpc>
                <a:spcPct val="90000"/>
              </a:lnSpc>
            </a:pPr>
            <a:r>
              <a:rPr lang="sv-SE" sz="3200" dirty="0" smtClean="0"/>
              <a:t>Undantag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3000" dirty="0" smtClean="0"/>
              <a:t>Upphovsmannen har </a:t>
            </a:r>
            <a:r>
              <a:rPr lang="sv-SE" sz="3000" dirty="0"/>
              <a:t>gett lov till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3000" dirty="0"/>
              <a:t>D</a:t>
            </a:r>
            <a:r>
              <a:rPr lang="sv-SE" sz="3000" dirty="0" smtClean="0"/>
              <a:t>onatorn har förbjudit 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3000" dirty="0" smtClean="0"/>
              <a:t>Personuppgiftslagen kan begränsa</a:t>
            </a:r>
            <a:endParaRPr lang="sv-SE" sz="3000" dirty="0"/>
          </a:p>
        </p:txBody>
      </p:sp>
    </p:spTree>
    <p:extLst>
      <p:ext uri="{BB962C8B-B14F-4D97-AF65-F5344CB8AC3E}">
        <p14:creationId xmlns:p14="http://schemas.microsoft.com/office/powerpoint/2010/main" val="36920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5000" dirty="0"/>
              <a:t>Digitalisering och tillgänglighet i bildarkiv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457200" y="1700808"/>
            <a:ext cx="8218488" cy="4392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2800" dirty="0" smtClean="0"/>
              <a:t>Fotografier i SLS arkiv</a:t>
            </a:r>
          </a:p>
          <a:p>
            <a:pPr>
              <a:lnSpc>
                <a:spcPct val="90000"/>
              </a:lnSpc>
            </a:pPr>
            <a:r>
              <a:rPr lang="sv-SE" sz="2800" dirty="0" smtClean="0"/>
              <a:t>Digitalisering i praktiken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2400" dirty="0" smtClean="0"/>
              <a:t>Planering och prioritering</a:t>
            </a:r>
            <a:endParaRPr lang="sv-SE" sz="2400" dirty="0"/>
          </a:p>
          <a:p>
            <a:pPr>
              <a:lnSpc>
                <a:spcPct val="90000"/>
              </a:lnSpc>
            </a:pPr>
            <a:r>
              <a:rPr lang="sv-SE" sz="2800" dirty="0" smtClean="0"/>
              <a:t>Digitalisering i praktiken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2400" dirty="0" smtClean="0"/>
              <a:t>Skanners, filformat, upplösning</a:t>
            </a:r>
            <a:endParaRPr lang="sv-SE" sz="2400" dirty="0"/>
          </a:p>
          <a:p>
            <a:pPr>
              <a:lnSpc>
                <a:spcPct val="90000"/>
              </a:lnSpc>
            </a:pPr>
            <a:r>
              <a:rPr lang="sv-SE" sz="2800" dirty="0" smtClean="0"/>
              <a:t>Lagring och sökbarhet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2400" dirty="0" smtClean="0"/>
              <a:t>Databaser, metadata, Finna</a:t>
            </a:r>
          </a:p>
          <a:p>
            <a:pPr>
              <a:lnSpc>
                <a:spcPct val="90000"/>
              </a:lnSpc>
            </a:pPr>
            <a:r>
              <a:rPr lang="sv-SE" sz="2800" dirty="0" smtClean="0"/>
              <a:t>Tillgänglighet och öppenhet</a:t>
            </a:r>
          </a:p>
          <a:p>
            <a:pPr marL="623888" lvl="1" indent="-358775">
              <a:lnSpc>
                <a:spcPct val="90000"/>
              </a:lnSpc>
            </a:pPr>
            <a:r>
              <a:rPr lang="sv-SE" sz="2400" dirty="0" smtClean="0"/>
              <a:t>Upphovsrätt, personuppgiftslagen, licenser</a:t>
            </a:r>
          </a:p>
        </p:txBody>
      </p:sp>
    </p:spTree>
    <p:extLst>
      <p:ext uri="{BB962C8B-B14F-4D97-AF65-F5344CB8AC3E}">
        <p14:creationId xmlns:p14="http://schemas.microsoft.com/office/powerpoint/2010/main" val="14330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5000" dirty="0" smtClean="0"/>
              <a:t>Personuppgiftslagen</a:t>
            </a:r>
            <a:endParaRPr lang="sv-FI" sz="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457200" y="1484784"/>
            <a:ext cx="8218488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3200" dirty="0" smtClean="0"/>
              <a:t>Skydd mot </a:t>
            </a:r>
            <a:r>
              <a:rPr lang="sv-SE" sz="3200" dirty="0"/>
              <a:t>att </a:t>
            </a:r>
            <a:r>
              <a:rPr lang="sv-SE" sz="3200" dirty="0" smtClean="0"/>
              <a:t>din </a:t>
            </a:r>
            <a:r>
              <a:rPr lang="sv-SE" sz="3200" dirty="0"/>
              <a:t>personliga integritet </a:t>
            </a:r>
            <a:r>
              <a:rPr lang="sv-SE" sz="3200" dirty="0" smtClean="0"/>
              <a:t>kränks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3000" dirty="0"/>
              <a:t>Kan man känna igen personen på bilden</a:t>
            </a:r>
            <a:r>
              <a:rPr lang="sv-SE" sz="3000" dirty="0" smtClean="0"/>
              <a:t>?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3000" dirty="0" smtClean="0"/>
              <a:t>Sunt förnuft och respekt</a:t>
            </a:r>
            <a:endParaRPr lang="sv-SE" sz="2800" dirty="0" smtClean="0"/>
          </a:p>
          <a:p>
            <a:pPr>
              <a:lnSpc>
                <a:spcPct val="90000"/>
              </a:lnSpc>
            </a:pPr>
            <a:r>
              <a:rPr lang="sv-SE" sz="3200" dirty="0" smtClean="0"/>
              <a:t>Tänka på:</a:t>
            </a:r>
          </a:p>
          <a:p>
            <a:pPr marL="900112" lvl="2" indent="-455613">
              <a:lnSpc>
                <a:spcPct val="90000"/>
              </a:lnSpc>
            </a:pPr>
            <a:r>
              <a:rPr lang="sv-SE" sz="2800" dirty="0" smtClean="0"/>
              <a:t>Fotografiets innehåll (gruppbild, allmän plats..)</a:t>
            </a:r>
          </a:p>
          <a:p>
            <a:pPr marL="900112" lvl="2" indent="-455613">
              <a:lnSpc>
                <a:spcPct val="90000"/>
              </a:lnSpc>
            </a:pPr>
            <a:r>
              <a:rPr lang="sv-SE" sz="2800" dirty="0" smtClean="0"/>
              <a:t>Fotografiets ålder </a:t>
            </a:r>
          </a:p>
          <a:p>
            <a:pPr marL="900112" lvl="2" indent="-455613">
              <a:lnSpc>
                <a:spcPct val="90000"/>
              </a:lnSpc>
            </a:pPr>
            <a:r>
              <a:rPr lang="sv-SE" sz="2800" dirty="0" smtClean="0"/>
              <a:t>Personens offentlighet</a:t>
            </a:r>
          </a:p>
          <a:p>
            <a:pPr marL="900112" lvl="2" indent="-455613">
              <a:lnSpc>
                <a:spcPct val="90000"/>
              </a:lnSpc>
            </a:pPr>
            <a:r>
              <a:rPr lang="sv-SE" sz="2800" dirty="0" smtClean="0"/>
              <a:t>Fotografiets art (kränkande bilder förbjudna)</a:t>
            </a:r>
          </a:p>
        </p:txBody>
      </p:sp>
    </p:spTree>
    <p:extLst>
      <p:ext uri="{BB962C8B-B14F-4D97-AF65-F5344CB8AC3E}">
        <p14:creationId xmlns:p14="http://schemas.microsoft.com/office/powerpoint/2010/main" val="19173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5000" dirty="0" smtClean="0"/>
              <a:t>Licenser</a:t>
            </a:r>
            <a:endParaRPr lang="sv-FI" sz="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457200" y="1484784"/>
            <a:ext cx="8218488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3200" dirty="0" smtClean="0"/>
              <a:t>Läsbara för människor och maskiner</a:t>
            </a:r>
          </a:p>
          <a:p>
            <a:pPr marL="720725" lvl="1" indent="-455613">
              <a:lnSpc>
                <a:spcPct val="90000"/>
              </a:lnSpc>
            </a:pPr>
            <a:r>
              <a:rPr lang="sv-SE" sz="3000" dirty="0" err="1" smtClean="0"/>
              <a:t>Creative</a:t>
            </a:r>
            <a:r>
              <a:rPr lang="sv-SE" sz="3000" dirty="0" smtClean="0"/>
              <a:t> </a:t>
            </a:r>
            <a:r>
              <a:rPr lang="sv-SE" sz="3000" dirty="0" err="1" smtClean="0"/>
              <a:t>Commons</a:t>
            </a:r>
            <a:r>
              <a:rPr lang="sv-SE" sz="3000" dirty="0" smtClean="0"/>
              <a:t> fria licenser:</a:t>
            </a:r>
          </a:p>
          <a:p>
            <a:pPr marL="900112" lvl="2" indent="-455613">
              <a:lnSpc>
                <a:spcPct val="90000"/>
              </a:lnSpc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CC-BY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</a:rPr>
              <a:t>erkännande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</a:rPr>
              <a:t>upphovsmannen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</a:rPr>
              <a:t>ska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</a:rPr>
              <a:t>nämnas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900112" lvl="2" indent="-455613">
              <a:lnSpc>
                <a:spcPct val="90000"/>
              </a:lnSpc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CC-BY-SA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dela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lika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900112" lvl="2" indent="-455613">
              <a:lnSpc>
                <a:spcPct val="90000"/>
              </a:lnSpc>
            </a:pPr>
            <a:r>
              <a:rPr lang="sv-SE" sz="2800" dirty="0" smtClean="0">
                <a:solidFill>
                  <a:srgbClr val="FF6600"/>
                </a:solidFill>
              </a:rPr>
              <a:t>CC-BY-ND	inga bearbetningar</a:t>
            </a:r>
          </a:p>
          <a:p>
            <a:pPr marL="900112" lvl="2" indent="-455613">
              <a:lnSpc>
                <a:spcPct val="90000"/>
              </a:lnSpc>
            </a:pPr>
            <a:r>
              <a:rPr lang="sv-SE" sz="2800" dirty="0" smtClean="0">
                <a:solidFill>
                  <a:srgbClr val="FF6600"/>
                </a:solidFill>
              </a:rPr>
              <a:t>CC-BY-NC	icke kommersiellt</a:t>
            </a:r>
          </a:p>
          <a:p>
            <a:pPr marL="715963" lvl="1" indent="-441325">
              <a:lnSpc>
                <a:spcPct val="90000"/>
              </a:lnSpc>
            </a:pPr>
            <a:r>
              <a:rPr lang="sv-SE" sz="3000" dirty="0" smtClean="0"/>
              <a:t>Fria markeringar för kulturmaterial:</a:t>
            </a:r>
            <a:endParaRPr lang="sv-SE" sz="2800" dirty="0">
              <a:solidFill>
                <a:srgbClr val="FF6600"/>
              </a:solidFill>
            </a:endParaRPr>
          </a:p>
          <a:p>
            <a:pPr marL="895350" lvl="2" indent="-441325">
              <a:lnSpc>
                <a:spcPct val="90000"/>
              </a:lnSpc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Public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Domain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Mark</a:t>
            </a:r>
          </a:p>
          <a:p>
            <a:pPr marL="895350" lvl="2" indent="-441325">
              <a:lnSpc>
                <a:spcPct val="90000"/>
              </a:lnSpc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No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known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copyright</a:t>
            </a:r>
          </a:p>
          <a:p>
            <a:pPr marL="895350" lvl="2" indent="-441325">
              <a:lnSpc>
                <a:spcPct val="90000"/>
              </a:lnSpc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CC0</a:t>
            </a: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sv-SE" sz="3200" dirty="0">
              <a:solidFill>
                <a:srgbClr val="FF6600"/>
              </a:solidFill>
            </a:endParaRPr>
          </a:p>
          <a:p>
            <a:pPr marL="720725" lvl="1" indent="-455613">
              <a:lnSpc>
                <a:spcPct val="90000"/>
              </a:lnSpc>
            </a:pPr>
            <a:endParaRPr lang="sv-SE" sz="3000" dirty="0" smtClean="0"/>
          </a:p>
        </p:txBody>
      </p:sp>
    </p:spTree>
    <p:extLst>
      <p:ext uri="{BB962C8B-B14F-4D97-AF65-F5344CB8AC3E}">
        <p14:creationId xmlns:p14="http://schemas.microsoft.com/office/powerpoint/2010/main" val="109916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692275" y="4397375"/>
            <a:ext cx="5832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v-SE" sz="2000" i="1" spc="100" smtClean="0">
                <a:solidFill>
                  <a:schemeClr val="bg1"/>
                </a:solidFill>
                <a:latin typeface="Cambria" pitchFamily="18" charset="0"/>
              </a:rPr>
              <a:t>www.sls.fi</a:t>
            </a:r>
            <a:endParaRPr lang="sv-SE" sz="2000" i="1" spc="1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91"/>
          <a:stretch/>
        </p:blipFill>
        <p:spPr bwMode="auto">
          <a:xfrm>
            <a:off x="31136" y="854472"/>
            <a:ext cx="908172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467544" y="116632"/>
            <a:ext cx="37444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FI" sz="5000" b="1" dirty="0" smtClean="0">
                <a:solidFill>
                  <a:srgbClr val="538494"/>
                </a:solidFill>
                <a:latin typeface="Calibri"/>
              </a:rPr>
              <a:t>Digitalisera!</a:t>
            </a:r>
            <a:endParaRPr lang="sv-FI" sz="5000" b="1" dirty="0">
              <a:solidFill>
                <a:srgbClr val="538494"/>
              </a:solidFill>
              <a:latin typeface="Calibri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475656" y="1675401"/>
            <a:ext cx="1584176" cy="8368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FI" sz="4800" b="1" dirty="0" smtClean="0">
                <a:solidFill>
                  <a:srgbClr val="9B326C"/>
                </a:solidFill>
                <a:latin typeface="Calibri"/>
              </a:rPr>
              <a:t>VAD?</a:t>
            </a:r>
            <a:endParaRPr lang="sv-FI" sz="4800" b="1" dirty="0">
              <a:solidFill>
                <a:srgbClr val="9B326C"/>
              </a:solidFill>
              <a:latin typeface="Calibri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3347864" y="2276872"/>
            <a:ext cx="16561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FI" sz="4800" b="1" dirty="0" smtClean="0">
                <a:solidFill>
                  <a:srgbClr val="9B326C"/>
                </a:solidFill>
                <a:latin typeface="Calibri"/>
              </a:rPr>
              <a:t>NÄR?</a:t>
            </a:r>
            <a:endParaRPr lang="sv-FI" sz="4800" b="1" dirty="0">
              <a:solidFill>
                <a:srgbClr val="9B326C"/>
              </a:solidFill>
              <a:latin typeface="Calibri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4283968" y="3632448"/>
            <a:ext cx="17281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FI" sz="4800" b="1" dirty="0" smtClean="0">
                <a:solidFill>
                  <a:srgbClr val="9B326C"/>
                </a:solidFill>
                <a:latin typeface="Calibri"/>
              </a:rPr>
              <a:t>HUR?</a:t>
            </a:r>
            <a:endParaRPr lang="sv-FI" sz="4800" b="1" dirty="0">
              <a:solidFill>
                <a:srgbClr val="9B326C"/>
              </a:solidFill>
              <a:latin typeface="Calibri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012160" y="2512205"/>
            <a:ext cx="26642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FI" sz="4800" b="1" dirty="0" smtClean="0">
                <a:solidFill>
                  <a:srgbClr val="9B326C"/>
                </a:solidFill>
                <a:latin typeface="Calibri"/>
              </a:rPr>
              <a:t>VARFÖR?</a:t>
            </a:r>
            <a:endParaRPr lang="sv-FI" sz="4800" b="1" dirty="0">
              <a:solidFill>
                <a:srgbClr val="9B326C"/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FI" smtClean="0">
                <a:solidFill>
                  <a:srgbClr val="538494"/>
                </a:solidFill>
              </a:rPr>
              <a:pPr/>
              <a:t>3</a:t>
            </a:fld>
            <a:endParaRPr lang="sv-FI">
              <a:solidFill>
                <a:srgbClr val="538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5000" i="1" dirty="0" smtClean="0"/>
              <a:t>- Finns det digitalt?</a:t>
            </a:r>
            <a:endParaRPr lang="sv-FI" sz="5000" i="1" dirty="0"/>
          </a:p>
        </p:txBody>
      </p:sp>
      <p:grpSp>
        <p:nvGrpSpPr>
          <p:cNvPr id="14" name="Grupp 13"/>
          <p:cNvGrpSpPr/>
          <p:nvPr/>
        </p:nvGrpSpPr>
        <p:grpSpPr>
          <a:xfrm>
            <a:off x="827584" y="1196752"/>
            <a:ext cx="7128792" cy="4464496"/>
            <a:chOff x="827584" y="1196752"/>
            <a:chExt cx="7128792" cy="4464496"/>
          </a:xfrm>
        </p:grpSpPr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3845309092"/>
                </p:ext>
              </p:extLst>
            </p:nvPr>
          </p:nvGraphicFramePr>
          <p:xfrm>
            <a:off x="827584" y="1196752"/>
            <a:ext cx="7128792" cy="44644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2699792" y="2130901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sv-FI" sz="1400" b="1" dirty="0" smtClean="0">
                  <a:solidFill>
                    <a:prstClr val="black"/>
                  </a:solidFill>
                  <a:latin typeface="Calibri"/>
                </a:rPr>
                <a:t>7 %</a:t>
              </a:r>
              <a:endParaRPr lang="sv-FI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ruta 12"/>
            <p:cNvSpPr txBox="1"/>
            <p:nvPr/>
          </p:nvSpPr>
          <p:spPr>
            <a:xfrm>
              <a:off x="5647725" y="3944157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sv-FI" sz="1400" b="1" dirty="0" smtClean="0">
                  <a:solidFill>
                    <a:prstClr val="black"/>
                  </a:solidFill>
                  <a:latin typeface="Calibri"/>
                </a:rPr>
                <a:t>15 %</a:t>
              </a:r>
              <a:endParaRPr lang="sv-FI" sz="1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FI" smtClean="0">
                <a:solidFill>
                  <a:srgbClr val="538494"/>
                </a:solidFill>
              </a:rPr>
              <a:pPr/>
              <a:t>4</a:t>
            </a:fld>
            <a:endParaRPr lang="sv-FI">
              <a:solidFill>
                <a:srgbClr val="538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457200" y="214200"/>
            <a:ext cx="9875440" cy="12705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5000" b="1" dirty="0" smtClean="0">
                <a:solidFill>
                  <a:srgbClr val="538494"/>
                </a:solidFill>
                <a:latin typeface="Calibri"/>
                <a:ea typeface="Calibri"/>
              </a:rPr>
              <a:t>Hur </a:t>
            </a:r>
            <a:r>
              <a:rPr lang="fi-FI" sz="5000" b="1" dirty="0" err="1" smtClean="0">
                <a:solidFill>
                  <a:srgbClr val="538494"/>
                </a:solidFill>
                <a:latin typeface="Calibri"/>
                <a:ea typeface="Calibri"/>
              </a:rPr>
              <a:t>är</a:t>
            </a:r>
            <a:r>
              <a:rPr lang="fi-FI" sz="5000" b="1" dirty="0" smtClean="0">
                <a:solidFill>
                  <a:srgbClr val="538494"/>
                </a:solidFill>
                <a:latin typeface="Calibri"/>
                <a:ea typeface="Calibri"/>
              </a:rPr>
              <a:t> </a:t>
            </a:r>
            <a:r>
              <a:rPr lang="fi-FI" sz="5000" b="1" dirty="0" err="1" smtClean="0">
                <a:solidFill>
                  <a:srgbClr val="538494"/>
                </a:solidFill>
                <a:latin typeface="Calibri"/>
                <a:ea typeface="Calibri"/>
              </a:rPr>
              <a:t>fotografierna</a:t>
            </a:r>
            <a:r>
              <a:rPr lang="fi-FI" sz="5000" b="1" dirty="0" smtClean="0">
                <a:solidFill>
                  <a:srgbClr val="538494"/>
                </a:solidFill>
                <a:latin typeface="Calibri"/>
                <a:ea typeface="Calibri"/>
              </a:rPr>
              <a:t> </a:t>
            </a:r>
            <a:r>
              <a:rPr lang="fi-FI" sz="5000" b="1" dirty="0" err="1" smtClean="0">
                <a:solidFill>
                  <a:srgbClr val="538494"/>
                </a:solidFill>
                <a:latin typeface="Calibri"/>
                <a:ea typeface="Calibri"/>
              </a:rPr>
              <a:t>arkiverade</a:t>
            </a:r>
            <a:r>
              <a:rPr lang="fi-FI" sz="5000" b="1" dirty="0" smtClean="0">
                <a:solidFill>
                  <a:srgbClr val="538494"/>
                </a:solidFill>
                <a:latin typeface="Calibri"/>
                <a:ea typeface="Calibri"/>
              </a:rPr>
              <a:t>?</a:t>
            </a:r>
            <a:endParaRPr sz="5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2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</a:rPr>
              <a:t>14.11.2014</a:t>
            </a: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263" name="TextShape 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</a:rPr>
              <a:t>Fritt och utan kända restriktioner / KH &amp; TÖ</a:t>
            </a: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264" name="TextShape 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1115141-6111-4131-81C1-E1F1C1F1A151}" type="slidenum">
              <a:rPr lang="en-US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266" name="CustomShape 5"/>
          <p:cNvSpPr/>
          <p:nvPr/>
        </p:nvSpPr>
        <p:spPr>
          <a:xfrm>
            <a:off x="4788000" y="1196752"/>
            <a:ext cx="4104480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ÖTA: 223 568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fotografier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och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negativ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arkiverade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i 115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av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295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samlingar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och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arkiv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tre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stora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fotosamlingar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: Rafael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Olins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fotosamling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, Lars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Axéns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arkiv, Erik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Hägglunds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fotosamling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Platshållare för sidfot 5"/>
          <p:cNvSpPr txBox="1">
            <a:spLocks/>
          </p:cNvSpPr>
          <p:nvPr/>
        </p:nvSpPr>
        <p:spPr>
          <a:xfrm>
            <a:off x="5220392" y="6443999"/>
            <a:ext cx="2880000" cy="360000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defPPr>
              <a:defRPr lang="sv-FI"/>
            </a:defPPr>
            <a:lvl1pPr marL="0" algn="r" defTabSz="914400" rtl="0" eaLnBrk="1" latinLnBrk="0" hangingPunct="1"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FI" smtClean="0">
                <a:solidFill>
                  <a:srgbClr val="538494"/>
                </a:solidFill>
                <a:latin typeface="Calibri"/>
              </a:rPr>
              <a:t>Digitalisering och tillgänglighet i bildarkivet</a:t>
            </a:r>
            <a:endParaRPr lang="sv-FI" dirty="0">
              <a:solidFill>
                <a:srgbClr val="538494"/>
              </a:solidFill>
              <a:latin typeface="Calibri"/>
            </a:endParaRPr>
          </a:p>
        </p:txBody>
      </p:sp>
      <p:sp>
        <p:nvSpPr>
          <p:cNvPr id="12" name="Platshållare för datum 3"/>
          <p:cNvSpPr txBox="1">
            <a:spLocks/>
          </p:cNvSpPr>
          <p:nvPr/>
        </p:nvSpPr>
        <p:spPr>
          <a:xfrm>
            <a:off x="8100480" y="6444000"/>
            <a:ext cx="792000" cy="360000"/>
          </a:xfrm>
          <a:prstGeom prst="rect">
            <a:avLst/>
          </a:prstGeom>
        </p:spPr>
        <p:txBody>
          <a:bodyPr vert="horz" lIns="72000" tIns="72000" rIns="0" bIns="72000" rtlCol="0" anchor="ctr"/>
          <a:lstStyle>
            <a:defPPr>
              <a:defRPr lang="sv-FI"/>
            </a:defPPr>
            <a:lvl1pPr marL="0" algn="r" defTabSz="914400" rtl="0" eaLnBrk="1" latinLnBrk="0" hangingPunct="1">
              <a:defRPr sz="11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FI" smtClean="0">
                <a:solidFill>
                  <a:srgbClr val="538494"/>
                </a:solidFill>
                <a:latin typeface="Calibri"/>
              </a:rPr>
              <a:t>14.2.2015</a:t>
            </a:r>
            <a:endParaRPr lang="sv-FI" dirty="0">
              <a:solidFill>
                <a:srgbClr val="538494"/>
              </a:solidFill>
              <a:latin typeface="Calibri"/>
            </a:endParaRPr>
          </a:p>
        </p:txBody>
      </p:sp>
      <p:grpSp>
        <p:nvGrpSpPr>
          <p:cNvPr id="4" name="Grupp 3"/>
          <p:cNvGrpSpPr/>
          <p:nvPr/>
        </p:nvGrpSpPr>
        <p:grpSpPr>
          <a:xfrm>
            <a:off x="259882" y="1196752"/>
            <a:ext cx="4434666" cy="2956252"/>
            <a:chOff x="259882" y="1196752"/>
            <a:chExt cx="4434666" cy="2956252"/>
          </a:xfrm>
        </p:grpSpPr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883" y="1196752"/>
              <a:ext cx="4434665" cy="2956252"/>
            </a:xfrm>
            <a:prstGeom prst="rect">
              <a:avLst/>
            </a:prstGeom>
          </p:spPr>
        </p:pic>
        <p:sp>
          <p:nvSpPr>
            <p:cNvPr id="2" name="textruta 1"/>
            <p:cNvSpPr txBox="1"/>
            <p:nvPr/>
          </p:nvSpPr>
          <p:spPr>
            <a:xfrm>
              <a:off x="259882" y="3513364"/>
              <a:ext cx="28803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sz="800" dirty="0" smtClean="0">
                  <a:solidFill>
                    <a:schemeClr val="bg1"/>
                  </a:solidFill>
                </a:rPr>
                <a:t>(</a:t>
              </a:r>
              <a:r>
                <a:rPr lang="sv-FI" sz="800" dirty="0">
                  <a:solidFill>
                    <a:schemeClr val="bg1"/>
                  </a:solidFill>
                </a:rPr>
                <a:t>ÖTA 295 </a:t>
              </a:r>
              <a:r>
                <a:rPr lang="sv-FI" sz="800" dirty="0" smtClean="0">
                  <a:solidFill>
                    <a:schemeClr val="bg1"/>
                  </a:solidFill>
                </a:rPr>
                <a:t>Selim Björses arkiv, fotograf </a:t>
              </a:r>
              <a:r>
                <a:rPr lang="sv-FI" sz="800" dirty="0">
                  <a:solidFill>
                    <a:schemeClr val="bg1"/>
                  </a:solidFill>
                </a:rPr>
                <a:t>Selim Björses </a:t>
              </a:r>
              <a:r>
                <a:rPr lang="sv-FI" sz="800" dirty="0" smtClean="0">
                  <a:solidFill>
                    <a:schemeClr val="bg1"/>
                  </a:solidFill>
                </a:rPr>
                <a:t>)</a:t>
              </a:r>
              <a:endParaRPr lang="sv-FI" sz="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65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190617" y="3717032"/>
            <a:ext cx="863259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457200" y="621208"/>
            <a:ext cx="8867328" cy="10796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1834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5000" b="1" dirty="0" err="1" smtClean="0">
                <a:solidFill>
                  <a:srgbClr val="538494"/>
                </a:solidFill>
                <a:latin typeface="Calibri"/>
                <a:ea typeface="Calibri"/>
              </a:rPr>
              <a:t>Vems</a:t>
            </a:r>
            <a:r>
              <a:rPr lang="fi-FI" sz="5000" b="1" dirty="0" smtClean="0">
                <a:solidFill>
                  <a:srgbClr val="538494"/>
                </a:solidFill>
                <a:latin typeface="Calibri"/>
                <a:ea typeface="Calibri"/>
              </a:rPr>
              <a:t> </a:t>
            </a:r>
            <a:r>
              <a:rPr lang="fi-FI" sz="5000" b="1" dirty="0" err="1">
                <a:solidFill>
                  <a:srgbClr val="538494"/>
                </a:solidFill>
                <a:latin typeface="Calibri"/>
                <a:ea typeface="Calibri"/>
              </a:rPr>
              <a:t>fotografier</a:t>
            </a:r>
            <a:r>
              <a:rPr lang="fi-FI" sz="5000" b="1" dirty="0">
                <a:solidFill>
                  <a:srgbClr val="538494"/>
                </a:solidFill>
                <a:latin typeface="Calibri"/>
                <a:ea typeface="Calibri"/>
              </a:rPr>
              <a:t> </a:t>
            </a:r>
            <a:r>
              <a:rPr lang="fi-FI" sz="5000" b="1" dirty="0" err="1">
                <a:solidFill>
                  <a:srgbClr val="538494"/>
                </a:solidFill>
                <a:latin typeface="Calibri"/>
                <a:ea typeface="Calibri"/>
              </a:rPr>
              <a:t>finns</a:t>
            </a:r>
            <a:r>
              <a:rPr lang="fi-FI" sz="5000" b="1" dirty="0">
                <a:solidFill>
                  <a:srgbClr val="538494"/>
                </a:solidFill>
                <a:latin typeface="Calibri"/>
                <a:ea typeface="Calibri"/>
              </a:rPr>
              <a:t> </a:t>
            </a:r>
            <a:r>
              <a:rPr lang="fi-FI" sz="5000" b="1" dirty="0" smtClean="0">
                <a:solidFill>
                  <a:srgbClr val="538494"/>
                </a:solidFill>
                <a:latin typeface="Calibri"/>
                <a:ea typeface="Calibri"/>
              </a:rPr>
              <a:t>i </a:t>
            </a:r>
            <a:r>
              <a:rPr lang="fi-FI" sz="5000" b="1" dirty="0" err="1" smtClean="0">
                <a:solidFill>
                  <a:srgbClr val="538494"/>
                </a:solidFill>
                <a:latin typeface="Calibri"/>
                <a:ea typeface="Calibri"/>
              </a:rPr>
              <a:t>arkivet</a:t>
            </a:r>
            <a:r>
              <a:rPr lang="fi-FI" sz="5000" b="1" dirty="0">
                <a:solidFill>
                  <a:srgbClr val="538494"/>
                </a:solidFill>
                <a:latin typeface="Calibri"/>
                <a:ea typeface="Calibri"/>
              </a:rPr>
              <a:t>?</a:t>
            </a:r>
            <a:endParaRPr sz="5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5203800" y="1088480"/>
            <a:ext cx="3471480" cy="4788160"/>
          </a:xfrm>
          <a:prstGeom prst="rect">
            <a:avLst/>
          </a:prstGeom>
        </p:spPr>
        <p:txBody>
          <a:bodyPr lIns="72000" tIns="72000" rIns="0" bIns="72000"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FI" dirty="0">
                <a:solidFill>
                  <a:srgbClr val="538494"/>
                </a:solidFill>
                <a:latin typeface="Calibri" panose="020F0502020204030204" pitchFamily="34" charset="0"/>
                <a:ea typeface="Calibri"/>
              </a:rPr>
              <a:t>Yrkes- eller amatörfotografens negativ och </a:t>
            </a:r>
            <a:r>
              <a:rPr lang="sv-FI" dirty="0" smtClean="0">
                <a:solidFill>
                  <a:srgbClr val="538494"/>
                </a:solidFill>
                <a:latin typeface="Calibri" panose="020F0502020204030204" pitchFamily="34" charset="0"/>
                <a:ea typeface="Calibri"/>
              </a:rPr>
              <a:t>förstoringar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FI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FI" dirty="0">
                <a:solidFill>
                  <a:srgbClr val="538494"/>
                </a:solidFill>
                <a:latin typeface="Calibri" panose="020F0502020204030204" pitchFamily="34" charset="0"/>
                <a:ea typeface="Calibri"/>
              </a:rPr>
              <a:t>Familjens och släktens album och lösa </a:t>
            </a:r>
            <a:r>
              <a:rPr lang="sv-FI" dirty="0" smtClean="0">
                <a:solidFill>
                  <a:srgbClr val="538494"/>
                </a:solidFill>
                <a:latin typeface="Calibri" panose="020F0502020204030204" pitchFamily="34" charset="0"/>
                <a:ea typeface="Calibri"/>
              </a:rPr>
              <a:t>fotografier, negativ</a:t>
            </a:r>
            <a:endParaRPr lang="sv-FI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FI" dirty="0" smtClean="0">
              <a:solidFill>
                <a:srgbClr val="538494"/>
              </a:solidFill>
              <a:latin typeface="Calibri" panose="020F0502020204030204" pitchFamily="34" charset="0"/>
              <a:ea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FI" dirty="0" smtClean="0">
                <a:solidFill>
                  <a:srgbClr val="538494"/>
                </a:solidFill>
                <a:latin typeface="Calibri" panose="020F0502020204030204" pitchFamily="34" charset="0"/>
                <a:ea typeface="Calibri"/>
              </a:rPr>
              <a:t>Traditionsforskarens </a:t>
            </a:r>
            <a:r>
              <a:rPr lang="sv-FI" dirty="0">
                <a:solidFill>
                  <a:srgbClr val="538494"/>
                </a:solidFill>
                <a:latin typeface="Calibri" panose="020F0502020204030204" pitchFamily="34" charset="0"/>
                <a:ea typeface="Calibri"/>
              </a:rPr>
              <a:t>fotodokumentation</a:t>
            </a:r>
            <a:endParaRPr lang="sv-FI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FI" dirty="0" smtClean="0">
              <a:solidFill>
                <a:srgbClr val="538494"/>
              </a:solidFill>
              <a:latin typeface="Calibri" panose="020F0502020204030204" pitchFamily="34" charset="0"/>
              <a:ea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FI" dirty="0" smtClean="0">
                <a:solidFill>
                  <a:srgbClr val="538494"/>
                </a:solidFill>
                <a:latin typeface="Calibri" panose="020F0502020204030204" pitchFamily="34" charset="0"/>
                <a:ea typeface="Calibri"/>
              </a:rPr>
              <a:t>Insamlat </a:t>
            </a:r>
            <a:r>
              <a:rPr lang="sv-FI" dirty="0">
                <a:solidFill>
                  <a:srgbClr val="538494"/>
                </a:solidFill>
                <a:latin typeface="Calibri" panose="020F0502020204030204" pitchFamily="34" charset="0"/>
                <a:ea typeface="Calibri"/>
              </a:rPr>
              <a:t>och </a:t>
            </a:r>
            <a:r>
              <a:rPr lang="sv-FI" dirty="0" smtClean="0">
                <a:solidFill>
                  <a:srgbClr val="538494"/>
                </a:solidFill>
                <a:latin typeface="Calibri" panose="020F0502020204030204" pitchFamily="34" charset="0"/>
                <a:ea typeface="Calibri"/>
              </a:rPr>
              <a:t>efterlyst, kopierat</a:t>
            </a:r>
            <a:endParaRPr lang="sv-FI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79" name="TextShape 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</a:rPr>
              <a:t>dd.mm.årår</a:t>
            </a: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280" name="TextShape 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141C1A1-4151-41E1-B101-210181D1C1F1}" type="slidenum">
              <a:rPr lang="en-US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Platshållare för sidfot 5"/>
          <p:cNvSpPr txBox="1">
            <a:spLocks/>
          </p:cNvSpPr>
          <p:nvPr/>
        </p:nvSpPr>
        <p:spPr>
          <a:xfrm>
            <a:off x="5220392" y="6443999"/>
            <a:ext cx="2880000" cy="360000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defPPr>
              <a:defRPr lang="sv-FI"/>
            </a:defPPr>
            <a:lvl1pPr marL="0" algn="r" defTabSz="914400" rtl="0" eaLnBrk="1" latinLnBrk="0" hangingPunct="1"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FI" smtClean="0">
                <a:solidFill>
                  <a:srgbClr val="538494"/>
                </a:solidFill>
                <a:latin typeface="Calibri"/>
              </a:rPr>
              <a:t>Digitalisering och tillgänglighet i bildarkivet</a:t>
            </a:r>
            <a:endParaRPr lang="sv-FI" dirty="0">
              <a:solidFill>
                <a:srgbClr val="538494"/>
              </a:solidFill>
              <a:latin typeface="Calibri"/>
            </a:endParaRPr>
          </a:p>
        </p:txBody>
      </p:sp>
      <p:grpSp>
        <p:nvGrpSpPr>
          <p:cNvPr id="2" name="Grupp 1"/>
          <p:cNvGrpSpPr/>
          <p:nvPr/>
        </p:nvGrpSpPr>
        <p:grpSpPr>
          <a:xfrm>
            <a:off x="457200" y="1747049"/>
            <a:ext cx="4597077" cy="3363901"/>
            <a:chOff x="457200" y="1747049"/>
            <a:chExt cx="4597077" cy="3363901"/>
          </a:xfrm>
        </p:grpSpPr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1747049"/>
              <a:ext cx="4597077" cy="3363901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ruta 9"/>
            <p:cNvSpPr txBox="1"/>
            <p:nvPr/>
          </p:nvSpPr>
          <p:spPr>
            <a:xfrm>
              <a:off x="457200" y="4895506"/>
              <a:ext cx="28803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sz="800" dirty="0" smtClean="0">
                  <a:solidFill>
                    <a:schemeClr val="bg1"/>
                  </a:solidFill>
                </a:rPr>
                <a:t>(</a:t>
              </a:r>
              <a:r>
                <a:rPr lang="sv-FI" sz="800" dirty="0">
                  <a:solidFill>
                    <a:schemeClr val="bg1"/>
                  </a:solidFill>
                </a:rPr>
                <a:t>ÖTA 295 </a:t>
              </a:r>
              <a:r>
                <a:rPr lang="sv-FI" sz="800" dirty="0" smtClean="0">
                  <a:solidFill>
                    <a:schemeClr val="bg1"/>
                  </a:solidFill>
                </a:rPr>
                <a:t>Selim Björses arkiv, fotograf </a:t>
              </a:r>
              <a:r>
                <a:rPr lang="sv-FI" sz="800" dirty="0">
                  <a:solidFill>
                    <a:schemeClr val="bg1"/>
                  </a:solidFill>
                </a:rPr>
                <a:t>Selim Björses </a:t>
              </a:r>
              <a:r>
                <a:rPr lang="sv-FI" sz="800" dirty="0" smtClean="0">
                  <a:solidFill>
                    <a:schemeClr val="bg1"/>
                  </a:solidFill>
                </a:rPr>
                <a:t>)</a:t>
              </a:r>
              <a:endParaRPr lang="sv-FI" sz="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5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611560" y="764704"/>
            <a:ext cx="8218488" cy="2664296"/>
          </a:xfrm>
          <a:ln w="28575"/>
        </p:spPr>
        <p:txBody>
          <a:bodyPr/>
          <a:lstStyle/>
          <a:p>
            <a:pPr algn="ctr"/>
            <a:r>
              <a:rPr lang="sv-FI" sz="3200" dirty="0" smtClean="0"/>
              <a:t>”Vi digitaliserar centralt svenskt kulturarv i arkivet och biblioteket och gör det sökbart och tillgängligt för forskare och allmänhet”</a:t>
            </a:r>
            <a:br>
              <a:rPr lang="sv-FI" sz="3200" dirty="0" smtClean="0"/>
            </a:br>
            <a:r>
              <a:rPr lang="sv-FI" sz="2400" b="0" dirty="0" smtClean="0"/>
              <a:t>(SLS arkivs </a:t>
            </a:r>
            <a:r>
              <a:rPr lang="sv-FI" sz="2400" b="0" dirty="0" err="1" smtClean="0"/>
              <a:t>digitaliseringstrategi</a:t>
            </a:r>
            <a:r>
              <a:rPr lang="sv-FI" sz="2400" b="0" dirty="0" smtClean="0"/>
              <a:t>)</a:t>
            </a:r>
            <a:endParaRPr lang="sv-FI" sz="2400" b="0" dirty="0"/>
          </a:p>
        </p:txBody>
      </p:sp>
      <p:sp>
        <p:nvSpPr>
          <p:cNvPr id="7" name="textruta 6"/>
          <p:cNvSpPr txBox="1"/>
          <p:nvPr/>
        </p:nvSpPr>
        <p:spPr>
          <a:xfrm>
            <a:off x="1033669" y="3724213"/>
            <a:ext cx="6840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FI" sz="2400" b="1" dirty="0">
                <a:solidFill>
                  <a:srgbClr val="538494"/>
                </a:solidFill>
                <a:latin typeface="Calibri"/>
              </a:rPr>
              <a:t>f</a:t>
            </a:r>
            <a:r>
              <a:rPr lang="sv-FI" sz="2400" b="1" dirty="0" smtClean="0">
                <a:solidFill>
                  <a:srgbClr val="538494"/>
                </a:solidFill>
                <a:latin typeface="Calibri"/>
              </a:rPr>
              <a:t>ör att...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FI" dirty="0" smtClean="0">
                <a:solidFill>
                  <a:prstClr val="black"/>
                </a:solidFill>
                <a:latin typeface="Calibri"/>
              </a:rPr>
              <a:t>göra arkivmaterial tillgängligt för användare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FI" dirty="0" smtClean="0">
                <a:solidFill>
                  <a:prstClr val="black"/>
                </a:solidFill>
                <a:latin typeface="Calibri"/>
              </a:rPr>
              <a:t>utveckla kundbetjäning, digital leverans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FI" dirty="0">
                <a:solidFill>
                  <a:prstClr val="black"/>
                </a:solidFill>
                <a:latin typeface="Calibri"/>
              </a:rPr>
              <a:t>ö</a:t>
            </a:r>
            <a:r>
              <a:rPr lang="sv-FI" dirty="0" smtClean="0">
                <a:solidFill>
                  <a:prstClr val="black"/>
                </a:solidFill>
                <a:latin typeface="Calibri"/>
              </a:rPr>
              <a:t>ka och underlätta sökbarheten i arkivets material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FI" dirty="0" smtClean="0">
                <a:solidFill>
                  <a:prstClr val="black"/>
                </a:solidFill>
                <a:latin typeface="Calibri"/>
              </a:rPr>
              <a:t>öka synlighet för arkivets material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FI" dirty="0">
                <a:solidFill>
                  <a:prstClr val="black"/>
                </a:solidFill>
                <a:latin typeface="Calibri"/>
              </a:rPr>
              <a:t>s</a:t>
            </a:r>
            <a:r>
              <a:rPr lang="sv-FI" dirty="0" smtClean="0">
                <a:solidFill>
                  <a:prstClr val="black"/>
                </a:solidFill>
                <a:latin typeface="Calibri"/>
              </a:rPr>
              <a:t>äkerställa förvaringen av material som hotas av förstörelse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FI" smtClean="0">
                <a:solidFill>
                  <a:srgbClr val="538494"/>
                </a:solidFill>
              </a:rPr>
              <a:pPr/>
              <a:t>7</a:t>
            </a:fld>
            <a:endParaRPr lang="sv-FI">
              <a:solidFill>
                <a:srgbClr val="538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9" y="2790825"/>
            <a:ext cx="2752540" cy="198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datum 3"/>
          <p:cNvSpPr txBox="1">
            <a:spLocks/>
          </p:cNvSpPr>
          <p:nvPr/>
        </p:nvSpPr>
        <p:spPr>
          <a:xfrm>
            <a:off x="8100480" y="6444000"/>
            <a:ext cx="792000" cy="360000"/>
          </a:xfrm>
          <a:prstGeom prst="rect">
            <a:avLst/>
          </a:prstGeom>
        </p:spPr>
        <p:txBody>
          <a:bodyPr/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FI" sz="1100" dirty="0" smtClean="0">
                <a:solidFill>
                  <a:srgbClr val="538494"/>
                </a:solidFill>
              </a:rPr>
              <a:t>14.2.2015</a:t>
            </a:r>
            <a:endParaRPr lang="sv-FI" sz="1100" dirty="0">
              <a:solidFill>
                <a:srgbClr val="538494"/>
              </a:solidFill>
            </a:endParaRPr>
          </a:p>
        </p:txBody>
      </p:sp>
      <p:sp>
        <p:nvSpPr>
          <p:cNvPr id="8" name="Platshållare för sidfot 4"/>
          <p:cNvSpPr txBox="1">
            <a:spLocks/>
          </p:cNvSpPr>
          <p:nvPr/>
        </p:nvSpPr>
        <p:spPr>
          <a:xfrm>
            <a:off x="5220392" y="6443999"/>
            <a:ext cx="2880000" cy="360000"/>
          </a:xfrm>
          <a:prstGeom prst="rect">
            <a:avLst/>
          </a:prstGeom>
        </p:spPr>
        <p:txBody>
          <a:bodyPr/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FI" sz="1100" dirty="0" smtClean="0">
                <a:solidFill>
                  <a:srgbClr val="538494"/>
                </a:solidFill>
              </a:rPr>
              <a:t>Digitalisering och tillgänglighet i bildarkivet</a:t>
            </a:r>
            <a:endParaRPr lang="sv-FI" sz="1100" dirty="0">
              <a:solidFill>
                <a:srgbClr val="538494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525" y="2892759"/>
            <a:ext cx="318224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74" y="3754006"/>
            <a:ext cx="2648707" cy="216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3868" y="2951759"/>
            <a:ext cx="2184287" cy="16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491379" y="129541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FI" dirty="0" smtClean="0">
                <a:solidFill>
                  <a:prstClr val="black"/>
                </a:solidFill>
                <a:latin typeface="Calibri"/>
              </a:rPr>
              <a:t>Fas 1: digital katalog med eller utan bild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FI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FI" dirty="0" smtClean="0">
                <a:solidFill>
                  <a:prstClr val="black"/>
                </a:solidFill>
                <a:latin typeface="Calibri"/>
              </a:rPr>
              <a:t>sökbarhet</a:t>
            </a:r>
            <a:endParaRPr lang="sv-FI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347864" y="1295411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FI" dirty="0" smtClean="0">
                <a:solidFill>
                  <a:prstClr val="black"/>
                </a:solidFill>
                <a:latin typeface="Calibri"/>
              </a:rPr>
              <a:t>Fas 2: långtidsförvaring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FI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FI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FI" dirty="0" smtClean="0">
                <a:solidFill>
                  <a:prstClr val="black"/>
                </a:solidFill>
                <a:latin typeface="Calibri"/>
              </a:rPr>
              <a:t>bevarande</a:t>
            </a:r>
            <a:endParaRPr lang="sv-FI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6225174" y="1295411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FI" dirty="0" smtClean="0">
                <a:solidFill>
                  <a:prstClr val="black"/>
                </a:solidFill>
                <a:latin typeface="Calibri"/>
              </a:rPr>
              <a:t>Fas 3: göra tillgängligt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FI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FI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FI" dirty="0" smtClean="0">
                <a:solidFill>
                  <a:prstClr val="black"/>
                </a:solidFill>
                <a:latin typeface="Calibri"/>
              </a:rPr>
              <a:t>öppenhet</a:t>
            </a:r>
            <a:endParaRPr lang="sv-FI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457200" y="286321"/>
            <a:ext cx="8218488" cy="838423"/>
          </a:xfrm>
        </p:spPr>
        <p:txBody>
          <a:bodyPr/>
          <a:lstStyle/>
          <a:p>
            <a:r>
              <a:rPr lang="sv-FI" sz="5000" dirty="0" smtClean="0"/>
              <a:t>Digitalisering i bildarkivet</a:t>
            </a:r>
            <a:endParaRPr lang="sv-FI" sz="500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FI" smtClean="0">
                <a:solidFill>
                  <a:srgbClr val="538494"/>
                </a:solidFill>
              </a:rPr>
              <a:pPr/>
              <a:t>8</a:t>
            </a:fld>
            <a:endParaRPr lang="sv-FI">
              <a:solidFill>
                <a:srgbClr val="538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5000" dirty="0" smtClean="0"/>
              <a:t>Urval och prioriteringar</a:t>
            </a:r>
            <a:endParaRPr lang="sv-FI" sz="5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52120" y="1628800"/>
            <a:ext cx="3101132" cy="4059953"/>
          </a:xfrm>
        </p:spPr>
        <p:txBody>
          <a:bodyPr/>
          <a:lstStyle/>
          <a:p>
            <a:r>
              <a:rPr lang="sv-FI" sz="1800" dirty="0" smtClean="0"/>
              <a:t>Aktuellt forskningsintresse</a:t>
            </a:r>
          </a:p>
          <a:p>
            <a:r>
              <a:rPr lang="sv-FI" sz="1800" dirty="0" smtClean="0"/>
              <a:t>Allmänt intresse</a:t>
            </a:r>
          </a:p>
          <a:p>
            <a:r>
              <a:rPr lang="sv-FI" sz="1800" dirty="0" smtClean="0"/>
              <a:t>Målgruppsintresse</a:t>
            </a:r>
          </a:p>
          <a:p>
            <a:endParaRPr lang="sv-FI" sz="1800" dirty="0" smtClean="0"/>
          </a:p>
          <a:p>
            <a:r>
              <a:rPr lang="sv-FI" sz="1800" dirty="0" smtClean="0"/>
              <a:t>Aktuellt ämne eller material</a:t>
            </a:r>
          </a:p>
          <a:p>
            <a:r>
              <a:rPr lang="sv-FI" sz="1800" dirty="0" smtClean="0"/>
              <a:t>Utåtriktad verksamhet</a:t>
            </a:r>
          </a:p>
          <a:p>
            <a:r>
              <a:rPr lang="sv-FI" sz="1800" dirty="0" smtClean="0"/>
              <a:t>Ökad sökbarhet i materialet</a:t>
            </a:r>
          </a:p>
          <a:p>
            <a:endParaRPr lang="sv-FI" sz="1800" dirty="0" smtClean="0"/>
          </a:p>
          <a:p>
            <a:r>
              <a:rPr lang="sv-FI" sz="1800" dirty="0" smtClean="0"/>
              <a:t>Fysisk kondition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13052"/>
            <a:ext cx="5114083" cy="3396667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D0F0-9E63-46C2-B03B-9F445E3738CD}" type="slidenum">
              <a:rPr lang="sv-FI" smtClean="0">
                <a:solidFill>
                  <a:srgbClr val="538494"/>
                </a:solidFill>
              </a:rPr>
              <a:pPr/>
              <a:t>9</a:t>
            </a:fld>
            <a:endParaRPr lang="sv-FI">
              <a:solidFill>
                <a:srgbClr val="538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S PowerPoint Mall">
  <a:themeElements>
    <a:clrScheme name="SLS">
      <a:dk1>
        <a:sysClr val="windowText" lastClr="000000"/>
      </a:dk1>
      <a:lt1>
        <a:sysClr val="window" lastClr="FFFFFF"/>
      </a:lt1>
      <a:dk2>
        <a:srgbClr val="025C65"/>
      </a:dk2>
      <a:lt2>
        <a:srgbClr val="E8E6D3"/>
      </a:lt2>
      <a:accent1>
        <a:srgbClr val="538494"/>
      </a:accent1>
      <a:accent2>
        <a:srgbClr val="D3DE9C"/>
      </a:accent2>
      <a:accent3>
        <a:srgbClr val="3A595B"/>
      </a:accent3>
      <a:accent4>
        <a:srgbClr val="E8E6D3"/>
      </a:accent4>
      <a:accent5>
        <a:srgbClr val="9B326C"/>
      </a:accent5>
      <a:accent6>
        <a:srgbClr val="DF9D36"/>
      </a:accent6>
      <a:hlink>
        <a:srgbClr val="524471"/>
      </a:hlink>
      <a:folHlink>
        <a:srgbClr val="E8E6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SLS PowerPoint Mall">
  <a:themeElements>
    <a:clrScheme name="SLS">
      <a:dk1>
        <a:sysClr val="windowText" lastClr="000000"/>
      </a:dk1>
      <a:lt1>
        <a:sysClr val="window" lastClr="FFFFFF"/>
      </a:lt1>
      <a:dk2>
        <a:srgbClr val="025C65"/>
      </a:dk2>
      <a:lt2>
        <a:srgbClr val="E8E6D3"/>
      </a:lt2>
      <a:accent1>
        <a:srgbClr val="538494"/>
      </a:accent1>
      <a:accent2>
        <a:srgbClr val="D3DE9C"/>
      </a:accent2>
      <a:accent3>
        <a:srgbClr val="3A595B"/>
      </a:accent3>
      <a:accent4>
        <a:srgbClr val="E8E6D3"/>
      </a:accent4>
      <a:accent5>
        <a:srgbClr val="9B326C"/>
      </a:accent5>
      <a:accent6>
        <a:srgbClr val="DF9D36"/>
      </a:accent6>
      <a:hlink>
        <a:srgbClr val="524471"/>
      </a:hlink>
      <a:folHlink>
        <a:srgbClr val="E8E6D3"/>
      </a:folHlink>
    </a:clrScheme>
    <a:fontScheme name="SL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LF">
      <a:dk1>
        <a:sysClr val="windowText" lastClr="000000"/>
      </a:dk1>
      <a:lt1>
        <a:sysClr val="window" lastClr="FFFFFF"/>
      </a:lt1>
      <a:dk2>
        <a:srgbClr val="025C65"/>
      </a:dk2>
      <a:lt2>
        <a:srgbClr val="81B22B"/>
      </a:lt2>
      <a:accent1>
        <a:srgbClr val="B4CB30"/>
      </a:accent1>
      <a:accent2>
        <a:srgbClr val="028F9B"/>
      </a:accent2>
      <a:accent3>
        <a:srgbClr val="81B22B"/>
      </a:accent3>
      <a:accent4>
        <a:srgbClr val="41BAC8"/>
      </a:accent4>
      <a:accent5>
        <a:srgbClr val="649B27"/>
      </a:accent5>
      <a:accent6>
        <a:srgbClr val="025C65"/>
      </a:accent6>
      <a:hlink>
        <a:srgbClr val="D4006B"/>
      </a:hlink>
      <a:folHlink>
        <a:srgbClr val="028F9B"/>
      </a:folHlink>
    </a:clrScheme>
    <a:fontScheme name="SLF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SLF">
      <a:dk1>
        <a:sysClr val="windowText" lastClr="000000"/>
      </a:dk1>
      <a:lt1>
        <a:sysClr val="window" lastClr="FFFFFF"/>
      </a:lt1>
      <a:dk2>
        <a:srgbClr val="025C65"/>
      </a:dk2>
      <a:lt2>
        <a:srgbClr val="81B22B"/>
      </a:lt2>
      <a:accent1>
        <a:srgbClr val="B4CB30"/>
      </a:accent1>
      <a:accent2>
        <a:srgbClr val="028F9B"/>
      </a:accent2>
      <a:accent3>
        <a:srgbClr val="81B22B"/>
      </a:accent3>
      <a:accent4>
        <a:srgbClr val="41BAC8"/>
      </a:accent4>
      <a:accent5>
        <a:srgbClr val="649B27"/>
      </a:accent5>
      <a:accent6>
        <a:srgbClr val="025C65"/>
      </a:accent6>
      <a:hlink>
        <a:srgbClr val="D4006B"/>
      </a:hlink>
      <a:folHlink>
        <a:srgbClr val="028F9B"/>
      </a:folHlink>
    </a:clrScheme>
    <a:fontScheme name="SLF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SLS_presentationsmall_2014_svart.potx</Template>
  <TotalTime>1990</TotalTime>
  <Words>705</Words>
  <Application>Microsoft Office PowerPoint</Application>
  <PresentationFormat>Bildspel på skärmen (4:3)</PresentationFormat>
  <Paragraphs>214</Paragraphs>
  <Slides>22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Bildrubriker</vt:lpstr>
      </vt:variant>
      <vt:variant>
        <vt:i4>22</vt:i4>
      </vt:variant>
    </vt:vector>
  </HeadingPairs>
  <TitlesOfParts>
    <vt:vector size="26" baseType="lpstr">
      <vt:lpstr>SLS PowerPoint Mall</vt:lpstr>
      <vt:lpstr>1_SLS PowerPoint Mall</vt:lpstr>
      <vt:lpstr>Office Theme</vt:lpstr>
      <vt:lpstr>1_Office Theme</vt:lpstr>
      <vt:lpstr>Digitalisering och tillgänglighet i bildarkiv</vt:lpstr>
      <vt:lpstr>Digitalisering och tillgänglighet i bildarkiv</vt:lpstr>
      <vt:lpstr>PowerPoint-presentation</vt:lpstr>
      <vt:lpstr>- Finns det digitalt?</vt:lpstr>
      <vt:lpstr>PowerPoint-presentation</vt:lpstr>
      <vt:lpstr>PowerPoint-presentation</vt:lpstr>
      <vt:lpstr>”Vi digitaliserar centralt svenskt kulturarv i arkivet och biblioteket och gör det sökbart och tillgängligt för forskare och allmänhet” (SLS arkivs digitaliseringstrategi)</vt:lpstr>
      <vt:lpstr>Digitalisering i bildarkivet</vt:lpstr>
      <vt:lpstr>Urval och prioriteringar</vt:lpstr>
      <vt:lpstr>Forskarnas röst</vt:lpstr>
      <vt:lpstr>Långsiktig digitalisering</vt:lpstr>
      <vt:lpstr>Att skanna rätt</vt:lpstr>
      <vt:lpstr>SLS specifikationer (dokument)</vt:lpstr>
      <vt:lpstr>Lagring och sökbarhet</vt:lpstr>
      <vt:lpstr>Större sammanhang</vt:lpstr>
      <vt:lpstr>- Finns det på nätet?</vt:lpstr>
      <vt:lpstr>SLS arkiv gör digitalt material tillgängligt</vt:lpstr>
      <vt:lpstr>PowerPoint-presentation</vt:lpstr>
      <vt:lpstr>Tillgänglighet</vt:lpstr>
      <vt:lpstr>Personuppgiftslagen</vt:lpstr>
      <vt:lpstr>Licenser</vt:lpstr>
      <vt:lpstr>PowerPoint-presentation</vt:lpstr>
    </vt:vector>
  </TitlesOfParts>
  <Company>SLS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SLS presentationsmall</dc:title>
  <dc:subject>SLS</dc:subject>
  <dc:creator>Ingela West</dc:creator>
  <cp:keywords>SLS;Presentation;PowerPoint</cp:keywords>
  <cp:lastModifiedBy>Dator</cp:lastModifiedBy>
  <cp:revision>58</cp:revision>
  <cp:lastPrinted>2013-01-24T07:55:55Z</cp:lastPrinted>
  <dcterms:created xsi:type="dcterms:W3CDTF">2013-05-07T12:58:17Z</dcterms:created>
  <dcterms:modified xsi:type="dcterms:W3CDTF">2015-02-18T07:09:11Z</dcterms:modified>
</cp:coreProperties>
</file>